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8" r:id="rId6"/>
    <p:sldId id="259" r:id="rId7"/>
    <p:sldId id="260" r:id="rId8"/>
    <p:sldId id="274" r:id="rId9"/>
    <p:sldId id="275" r:id="rId10"/>
    <p:sldId id="276" r:id="rId11"/>
    <p:sldId id="277" r:id="rId12"/>
    <p:sldId id="278" r:id="rId13"/>
    <p:sldId id="279" r:id="rId14"/>
    <p:sldId id="266" r:id="rId15"/>
    <p:sldId id="270" r:id="rId16"/>
    <p:sldId id="269" r:id="rId17"/>
    <p:sldId id="267" r:id="rId18"/>
    <p:sldId id="268" r:id="rId19"/>
    <p:sldId id="271" r:id="rId20"/>
    <p:sldId id="272" r:id="rId21"/>
    <p:sldId id="273" r:id="rId2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F68077-9336-DAC1-5FF9-CE6485D6413B}" v="2" dt="2026-02-02T14:15:12.6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Slide Number Placeholder 5"/>
          <p:cNvSpPr>
            <a:spLocks noGrp="1"/>
          </p:cNvSpPr>
          <p:nvPr>
            <p:ph type="sldNum" sz="quarter" idx="12"/>
          </p:nvPr>
        </p:nvSpPr>
        <p:spPr>
          <a:xfrm>
            <a:off x="10352540" y="295729"/>
            <a:ext cx="838199" cy="767687"/>
          </a:xfrm>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1144017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2975665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4024447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40E6910-68F8-4526-9755-0B0D3179050B}" type="datetimeFigureOut">
              <a:rPr lang="en-GB" smtClean="0"/>
              <a:t>21/05/2026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2218856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40E6910-68F8-4526-9755-0B0D3179050B}" type="datetimeFigureOut">
              <a:rPr lang="en-GB" smtClean="0"/>
              <a:t>21/05/2026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318919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40E6910-68F8-4526-9755-0B0D3179050B}" type="datetimeFigureOut">
              <a:rPr lang="en-GB" smtClean="0"/>
              <a:t>21/05/2026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3732507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0E6910-68F8-4526-9755-0B0D3179050B}" type="datetimeFigureOut">
              <a:rPr lang="en-GB" smtClean="0"/>
              <a:t>21/05/2026</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3449842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40E6910-68F8-4526-9755-0B0D3179050B}" type="datetimeFigureOut">
              <a:rPr lang="en-GB" smtClean="0"/>
              <a:t>21/05/2026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8130782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40E6910-68F8-4526-9755-0B0D3179050B}" type="datetimeFigureOut">
              <a:rPr lang="en-GB" smtClean="0"/>
              <a:t>21/05/2026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2897788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40E6910-68F8-4526-9755-0B0D3179050B}" type="datetimeFigureOut">
              <a:rPr lang="en-GB" smtClean="0"/>
              <a:t>21/05/2026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641119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13794916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2476322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17263822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40E6910-68F8-4526-9755-0B0D3179050B}" type="datetimeFigureOut">
              <a:rPr lang="en-GB" smtClean="0"/>
              <a:t>21/05/2026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26532019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40E6910-68F8-4526-9755-0B0D3179050B}" type="datetimeFigureOut">
              <a:rPr lang="en-GB" smtClean="0"/>
              <a:t>21/05/2026</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31438667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26334670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3168924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B40E6910-68F8-4526-9755-0B0D3179050B}" type="datetimeFigureOut">
              <a:rPr lang="en-GB" smtClean="0"/>
              <a:t>21/05/2026</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286655B4-FC4C-4CE5-A2E3-31EB759EA4EE}" type="slidenum">
              <a:rPr lang="en-GB" smtClean="0"/>
              <a:t>‹#›</a:t>
            </a:fld>
            <a:endParaRPr lang="en-GB"/>
          </a:p>
        </p:txBody>
      </p:sp>
    </p:spTree>
    <p:extLst>
      <p:ext uri="{BB962C8B-B14F-4D97-AF65-F5344CB8AC3E}">
        <p14:creationId xmlns:p14="http://schemas.microsoft.com/office/powerpoint/2010/main" val="22282727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1379" y="751352"/>
            <a:ext cx="8825658" cy="2677648"/>
          </a:xfrm>
        </p:spPr>
        <p:txBody>
          <a:bodyPr>
            <a:noAutofit/>
          </a:bodyPr>
          <a:lstStyle/>
          <a:p>
            <a:pPr lvl="0" algn="ctr" eaLnBrk="0" fontAlgn="base" hangingPunct="0">
              <a:lnSpc>
                <a:spcPct val="100000"/>
              </a:lnSpc>
              <a:spcAft>
                <a:spcPct val="0"/>
              </a:spcAft>
            </a:pPr>
            <a:r>
              <a:rPr lang="en-GB" altLang="en-US" sz="6600" b="1" dirty="0">
                <a:latin typeface="Kinetic Letters" panose="02000000000000000000" pitchFamily="50" charset="0"/>
                <a:ea typeface="Calibri" panose="020F0502020204030204" pitchFamily="34" charset="0"/>
                <a:cs typeface="Arial" panose="020B0604020202020204" pitchFamily="34" charset="0"/>
              </a:rPr>
              <a:t>Withymoor Primary School Art Curriculum</a:t>
            </a:r>
            <a:endParaRPr kumimoji="0" lang="en-GB" altLang="en-US" sz="6600" b="0" u="none" strike="noStrike" cap="none" normalizeH="0" baseline="0" dirty="0">
              <a:ln>
                <a:noFill/>
              </a:ln>
              <a:solidFill>
                <a:schemeClr val="tx1"/>
              </a:solidFill>
              <a:effectLst/>
              <a:latin typeface="Kinetic Letters" panose="02000000000000000000" pitchFamily="50" charset="0"/>
            </a:endParaRPr>
          </a:p>
        </p:txBody>
      </p:sp>
      <p:sp>
        <p:nvSpPr>
          <p:cNvPr id="3" name="Subtitle 2"/>
          <p:cNvSpPr>
            <a:spLocks noGrp="1"/>
          </p:cNvSpPr>
          <p:nvPr>
            <p:ph type="subTitle" idx="1"/>
          </p:nvPr>
        </p:nvSpPr>
        <p:spPr>
          <a:xfrm>
            <a:off x="1537397" y="3397061"/>
            <a:ext cx="9094857" cy="861420"/>
          </a:xfrm>
        </p:spPr>
        <p:txBody>
          <a:bodyPr>
            <a:noAutofit/>
          </a:bodyPr>
          <a:lstStyle/>
          <a:p>
            <a:r>
              <a:rPr lang="en-GB" altLang="en-US" sz="4000" b="1" i="1" dirty="0">
                <a:latin typeface="Kinetic Letters" panose="02000000000000000000" pitchFamily="50" charset="0"/>
                <a:ea typeface="Calibri" panose="020F0502020204030204" pitchFamily="34" charset="0"/>
                <a:cs typeface="Arial" panose="020B0604020202020204" pitchFamily="34" charset="0"/>
              </a:rPr>
              <a:t>Learning together, aiming for excellence.</a:t>
            </a:r>
            <a:endParaRPr lang="en-GB" sz="4000" i="1" dirty="0">
              <a:latin typeface="Kinetic Letters" panose="02000000000000000000" pitchFamily="50" charset="0"/>
            </a:endParaRPr>
          </a:p>
        </p:txBody>
      </p:sp>
      <p:pic>
        <p:nvPicPr>
          <p:cNvPr id="2049"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55780" y="4063538"/>
            <a:ext cx="1376855" cy="149159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4087534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5859" y="1131323"/>
            <a:ext cx="8761413" cy="706964"/>
          </a:xfrm>
        </p:spPr>
        <p:txBody>
          <a:bodyPr/>
          <a:lstStyle/>
          <a:p>
            <a:pPr algn="ctr"/>
            <a:r>
              <a:rPr lang="en-GB" sz="4800" b="1" u="sng" dirty="0">
                <a:latin typeface="Kinetic Letters" panose="02000000000000000000" pitchFamily="50" charset="0"/>
                <a:cs typeface="Arial" panose="020B0604020202020204" pitchFamily="34" charset="0"/>
              </a:rPr>
              <a:t>Withymoor Primary School </a:t>
            </a:r>
            <a:br>
              <a:rPr lang="en-GB" sz="4800" b="1" u="sng" dirty="0">
                <a:latin typeface="Kinetic Letters" panose="02000000000000000000" pitchFamily="50" charset="0"/>
                <a:cs typeface="Arial" panose="020B0604020202020204" pitchFamily="34" charset="0"/>
              </a:rPr>
            </a:br>
            <a:r>
              <a:rPr lang="en-GB" altLang="en-US" sz="4800" b="1" u="sng" dirty="0">
                <a:latin typeface="Kinetic Letters" panose="02000000000000000000" pitchFamily="50" charset="0"/>
                <a:ea typeface="Calibri" panose="020F0502020204030204" pitchFamily="34" charset="0"/>
                <a:cs typeface="Arial" panose="020B0604020202020204" pitchFamily="34" charset="0"/>
              </a:rPr>
              <a:t>Art</a:t>
            </a:r>
            <a:r>
              <a:rPr lang="en-GB" sz="4800" b="1" u="sng" dirty="0">
                <a:latin typeface="Kinetic Letters" panose="02000000000000000000" pitchFamily="50" charset="0"/>
                <a:cs typeface="Arial" panose="020B0604020202020204" pitchFamily="34" charset="0"/>
              </a:rPr>
              <a:t> Subject Intent </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11426" y="2457727"/>
            <a:ext cx="11569148" cy="3416300"/>
          </a:xfrm>
        </p:spPr>
        <p:txBody>
          <a:bodyPr vert="horz" lIns="91440" tIns="45720" rIns="91440" bIns="45720" rtlCol="0" anchor="t">
            <a:noAutofit/>
          </a:bodyPr>
          <a:lstStyle/>
          <a:p>
            <a:pPr marL="0" indent="0" algn="just">
              <a:buNone/>
            </a:pPr>
            <a:r>
              <a:rPr lang="en-GB" sz="3600" dirty="0">
                <a:latin typeface="Kinetic Letters"/>
                <a:cs typeface="Arial"/>
              </a:rPr>
              <a:t>It is our intent that children will study and understand significant artists and artwork which will enable them to respond in a range of media. Through a child’s artistic journey at Withymoor, they will learn from a variety of cultures and artistic experiences to develop their individual creativity, which will inspire them </a:t>
            </a:r>
            <a:r>
              <a:rPr lang="en-GB" sz="3600">
                <a:latin typeface="Kinetic Letters"/>
                <a:cs typeface="Arial"/>
              </a:rPr>
              <a:t>to</a:t>
            </a:r>
            <a:r>
              <a:rPr lang="en-GB" sz="3600" dirty="0">
                <a:latin typeface="Kinetic Letters"/>
                <a:cs typeface="Arial"/>
              </a:rPr>
              <a:t> express themselves, using their imagination, initiative and original ideas. Through deliberate curriculum design we aim for all our pupils to become confident drawers, painters and sculptors as well as having further opportunities to explore craft making and digital designing.</a:t>
            </a:r>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7763" y="621400"/>
            <a:ext cx="651461" cy="70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750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8896" y="1131324"/>
            <a:ext cx="8761413" cy="706964"/>
          </a:xfrm>
        </p:spPr>
        <p:txBody>
          <a:bodyPr/>
          <a:lstStyle/>
          <a:p>
            <a:pPr algn="ctr"/>
            <a:r>
              <a:rPr lang="en-GB" sz="4800" b="1" u="sng" dirty="0">
                <a:latin typeface="Kinetic Letters" panose="02000000000000000000" pitchFamily="50" charset="0"/>
                <a:cs typeface="Arial" panose="020B0604020202020204" pitchFamily="34" charset="0"/>
              </a:rPr>
              <a:t>Essential Characteristics </a:t>
            </a:r>
            <a:br>
              <a:rPr lang="en-GB" sz="4800" b="1" u="sng" dirty="0">
                <a:latin typeface="Kinetic Letters" panose="02000000000000000000" pitchFamily="50" charset="0"/>
                <a:cs typeface="Arial" panose="020B0604020202020204" pitchFamily="34" charset="0"/>
              </a:rPr>
            </a:br>
            <a:r>
              <a:rPr lang="en-GB" sz="4800" b="1" u="sng" dirty="0">
                <a:latin typeface="Kinetic Letters" panose="02000000000000000000" pitchFamily="50" charset="0"/>
                <a:cs typeface="Arial" panose="020B0604020202020204" pitchFamily="34" charset="0"/>
              </a:rPr>
              <a:t>&amp; Key Concepts in </a:t>
            </a:r>
            <a:r>
              <a:rPr lang="en-GB" altLang="en-US" sz="4800" b="1" u="sng" dirty="0">
                <a:latin typeface="Kinetic Letters" panose="02000000000000000000" pitchFamily="50" charset="0"/>
                <a:ea typeface="Calibri" panose="020F0502020204030204" pitchFamily="34" charset="0"/>
                <a:cs typeface="Arial" panose="020B0604020202020204" pitchFamily="34" charset="0"/>
              </a:rPr>
              <a:t>Art</a:t>
            </a:r>
            <a:r>
              <a:rPr lang="en-GB" altLang="en-US" sz="4800" b="1" i="1" u="sng" dirty="0">
                <a:latin typeface="Kinetic Letters" panose="02000000000000000000" pitchFamily="50" charset="0"/>
                <a:ea typeface="Calibri" panose="020F0502020204030204" pitchFamily="34" charset="0"/>
                <a:cs typeface="Arial" panose="020B0604020202020204" pitchFamily="34" charset="0"/>
              </a:rPr>
              <a:t> </a:t>
            </a:r>
            <a:br>
              <a:rPr lang="en-GB" u="sng" dirty="0">
                <a:latin typeface="Arial" panose="020B0604020202020204" pitchFamily="34" charset="0"/>
                <a:cs typeface="Arial" panose="020B0604020202020204" pitchFamily="34" charset="0"/>
              </a:rPr>
            </a:br>
            <a:endParaRPr lang="en-GB"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72965" y="2091558"/>
            <a:ext cx="11393213" cy="4624551"/>
          </a:xfrm>
        </p:spPr>
        <p:txBody>
          <a:bodyPr vert="horz" lIns="91440" tIns="45720" rIns="91440" bIns="45720" rtlCol="0" anchor="t">
            <a:noAutofit/>
          </a:bodyPr>
          <a:lstStyle/>
          <a:p>
            <a:pPr marL="0" indent="0">
              <a:spcBef>
                <a:spcPts val="0"/>
              </a:spcBef>
              <a:buNone/>
            </a:pPr>
            <a:r>
              <a:rPr lang="en-GB" sz="2000" b="1" u="sng" dirty="0">
                <a:latin typeface="Kinetic Letters" panose="02000000000000000000" pitchFamily="50" charset="0"/>
                <a:cs typeface="Arial" panose="020B0604020202020204" pitchFamily="34" charset="0"/>
                <a:sym typeface="Symbol" panose="05050102010706020507" pitchFamily="18" charset="2"/>
              </a:rPr>
              <a:t>Essential Characteristics</a:t>
            </a:r>
          </a:p>
          <a:p>
            <a:pPr>
              <a:spcBef>
                <a:spcPts val="0"/>
              </a:spcBef>
            </a:pPr>
            <a:r>
              <a:rPr lang="en-GB" sz="2000" dirty="0">
                <a:latin typeface="Kinetic Letters" panose="02000000000000000000" pitchFamily="50" charset="0"/>
              </a:rPr>
              <a:t>The ability to use artistic techniques (for example, line, shape, pattern, colour, texture, form) to express emotions, interpret observations and accentuate their individuality</a:t>
            </a:r>
          </a:p>
          <a:p>
            <a:pPr>
              <a:spcBef>
                <a:spcPts val="0"/>
              </a:spcBef>
            </a:pPr>
            <a:r>
              <a:rPr lang="en-GB" sz="2000" dirty="0">
                <a:latin typeface="Kinetic Letters" panose="02000000000000000000" pitchFamily="50" charset="0"/>
              </a:rPr>
              <a:t> The ability to communicate visual and tactile form </a:t>
            </a:r>
          </a:p>
          <a:p>
            <a:pPr>
              <a:spcBef>
                <a:spcPts val="0"/>
              </a:spcBef>
            </a:pPr>
            <a:r>
              <a:rPr lang="en-GB" sz="2000" dirty="0">
                <a:latin typeface="Kinetic Letters" panose="02000000000000000000" pitchFamily="50" charset="0"/>
              </a:rPr>
              <a:t>The ability to draw confidently and adventurously from observation, memory and imagination </a:t>
            </a:r>
          </a:p>
          <a:p>
            <a:pPr>
              <a:spcBef>
                <a:spcPts val="0"/>
              </a:spcBef>
            </a:pPr>
            <a:r>
              <a:rPr lang="en-GB" sz="2000" dirty="0">
                <a:latin typeface="Kinetic Letters" panose="02000000000000000000" pitchFamily="50" charset="0"/>
              </a:rPr>
              <a:t>The ability to explore, develop, deconstruct and communicate through purposeful drawing  </a:t>
            </a:r>
          </a:p>
          <a:p>
            <a:pPr>
              <a:spcBef>
                <a:spcPts val="0"/>
              </a:spcBef>
            </a:pPr>
            <a:r>
              <a:rPr lang="en-GB" sz="2000" dirty="0">
                <a:latin typeface="Kinetic Letters" panose="02000000000000000000" pitchFamily="50" charset="0"/>
              </a:rPr>
              <a:t>An impressive knowledge and understanding of other artists, craft makers and designers </a:t>
            </a:r>
          </a:p>
          <a:p>
            <a:pPr>
              <a:spcBef>
                <a:spcPts val="0"/>
              </a:spcBef>
            </a:pPr>
            <a:r>
              <a:rPr lang="en-GB" sz="2000" dirty="0">
                <a:latin typeface="Kinetic Letters" panose="02000000000000000000" pitchFamily="50" charset="0"/>
              </a:rPr>
              <a:t>The ability to think and act like creative practitioners by using their knowledge and understanding to inform our learning in art</a:t>
            </a:r>
          </a:p>
          <a:p>
            <a:pPr>
              <a:spcBef>
                <a:spcPts val="0"/>
              </a:spcBef>
            </a:pPr>
            <a:r>
              <a:rPr lang="en-GB" sz="2000" dirty="0">
                <a:latin typeface="Kinetic Letters" panose="02000000000000000000" pitchFamily="50" charset="0"/>
              </a:rPr>
              <a:t>The ability to select and use materials, processes and techniques skilfully and inventively to realise intentions and capitalise on the unexpected </a:t>
            </a:r>
          </a:p>
          <a:p>
            <a:pPr>
              <a:spcBef>
                <a:spcPts val="0"/>
              </a:spcBef>
            </a:pPr>
            <a:r>
              <a:rPr lang="en-GB" sz="2000" dirty="0">
                <a:latin typeface="Kinetic Letters" panose="02000000000000000000" pitchFamily="50" charset="0"/>
              </a:rPr>
              <a:t>The ability to reflect on, analyse and critically evaluate their own work and that of others </a:t>
            </a:r>
          </a:p>
          <a:p>
            <a:pPr>
              <a:spcBef>
                <a:spcPts val="0"/>
              </a:spcBef>
            </a:pPr>
            <a:r>
              <a:rPr lang="en-GB" sz="2000" dirty="0">
                <a:latin typeface="Kinetic Letters" panose="02000000000000000000" pitchFamily="50" charset="0"/>
              </a:rPr>
              <a:t>A passion and commitment to the subject</a:t>
            </a:r>
            <a:endParaRPr lang="en-GB" sz="2000" dirty="0">
              <a:latin typeface="Kinetic Letters" panose="02000000000000000000" pitchFamily="50" charset="0"/>
              <a:cs typeface="Arial" panose="020B0604020202020204" pitchFamily="34" charset="0"/>
            </a:endParaRPr>
          </a:p>
          <a:p>
            <a:pPr marL="0" indent="0">
              <a:spcBef>
                <a:spcPts val="0"/>
              </a:spcBef>
              <a:buNone/>
            </a:pPr>
            <a:r>
              <a:rPr lang="en-GB" sz="2000" b="1" u="sng" dirty="0">
                <a:latin typeface="Kinetic Letters" panose="02000000000000000000" pitchFamily="50" charset="0"/>
                <a:cs typeface="Arial" panose="020B0604020202020204" pitchFamily="34" charset="0"/>
              </a:rPr>
              <a:t>Key Concepts </a:t>
            </a:r>
          </a:p>
          <a:p>
            <a:pPr marL="0" indent="0">
              <a:spcBef>
                <a:spcPts val="0"/>
              </a:spcBef>
              <a:buNone/>
            </a:pPr>
            <a:r>
              <a:rPr lang="en-GB" sz="2000" dirty="0">
                <a:latin typeface="Kinetic Letters" panose="02000000000000000000" pitchFamily="50" charset="0"/>
              </a:rPr>
              <a:t>Develop ideas: This concept involves understanding how ideas develop through an artistic process. </a:t>
            </a:r>
          </a:p>
          <a:p>
            <a:pPr marL="0" indent="0">
              <a:spcBef>
                <a:spcPts val="0"/>
              </a:spcBef>
              <a:buNone/>
            </a:pPr>
            <a:r>
              <a:rPr lang="en-GB" sz="2000" dirty="0">
                <a:latin typeface="Kinetic Letters" panose="02000000000000000000" pitchFamily="50" charset="0"/>
              </a:rPr>
              <a:t>Master techniques: This concept involves developing a skill set so that ideas may be communicated. </a:t>
            </a:r>
          </a:p>
          <a:p>
            <a:pPr marL="0" indent="0">
              <a:spcBef>
                <a:spcPts val="0"/>
              </a:spcBef>
              <a:buNone/>
            </a:pPr>
            <a:r>
              <a:rPr lang="en-GB" sz="2000" dirty="0">
                <a:latin typeface="Kinetic Letters" panose="02000000000000000000" pitchFamily="50" charset="0"/>
              </a:rPr>
              <a:t>Take inspiration from the greats: This concept involves learning from both the artistic process and techniques of great artists.</a:t>
            </a:r>
            <a:endParaRPr lang="en-GB" sz="2000" dirty="0">
              <a:latin typeface="Kinetic Letters" panose="02000000000000000000" pitchFamily="50" charset="0"/>
              <a:cs typeface="Arial" panose="020B0604020202020204" pitchFamily="34" charset="0"/>
            </a:endParaRPr>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7763" y="658601"/>
            <a:ext cx="651461" cy="70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7299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538" y="942137"/>
            <a:ext cx="10594428" cy="706964"/>
          </a:xfrm>
        </p:spPr>
        <p:txBody>
          <a:bodyPr/>
          <a:lstStyle/>
          <a:p>
            <a:pPr algn="ctr"/>
            <a:r>
              <a:rPr lang="en-GB" sz="4400" b="1" dirty="0">
                <a:latin typeface="Kinetic Letters" panose="02000000000000000000" pitchFamily="50" charset="0"/>
                <a:cs typeface="Arial" panose="020B0604020202020204" pitchFamily="34" charset="0"/>
              </a:rPr>
              <a:t>Withymoor Primary School</a:t>
            </a:r>
            <a:br>
              <a:rPr lang="en-GB" sz="4400" b="1" dirty="0">
                <a:latin typeface="Kinetic Letters" panose="02000000000000000000" pitchFamily="50" charset="0"/>
                <a:cs typeface="Arial" panose="020B0604020202020204" pitchFamily="34" charset="0"/>
              </a:rPr>
            </a:br>
            <a:r>
              <a:rPr lang="en-GB" altLang="en-US" sz="4400" b="1" dirty="0">
                <a:latin typeface="Kinetic Letters" panose="02000000000000000000" pitchFamily="50" charset="0"/>
                <a:ea typeface="Calibri" panose="020F0502020204030204" pitchFamily="34" charset="0"/>
                <a:cs typeface="Arial" panose="020B0604020202020204" pitchFamily="34" charset="0"/>
              </a:rPr>
              <a:t>Art</a:t>
            </a:r>
            <a:r>
              <a:rPr lang="en-GB" sz="4400" b="1" dirty="0">
                <a:latin typeface="Kinetic Letters" panose="02000000000000000000" pitchFamily="50" charset="0"/>
                <a:cs typeface="Arial" panose="020B0604020202020204" pitchFamily="34" charset="0"/>
              </a:rPr>
              <a:t> Programme of Study </a:t>
            </a: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000081614"/>
              </p:ext>
            </p:extLst>
          </p:nvPr>
        </p:nvGraphicFramePr>
        <p:xfrm>
          <a:off x="651641" y="2001976"/>
          <a:ext cx="10583917" cy="4692184"/>
        </p:xfrm>
        <a:graphic>
          <a:graphicData uri="http://schemas.openxmlformats.org/drawingml/2006/table">
            <a:tbl>
              <a:tblPr firstRow="1" firstCol="1" bandRow="1">
                <a:tableStyleId>{5C22544A-7EE6-4342-B048-85BDC9FD1C3A}</a:tableStyleId>
              </a:tblPr>
              <a:tblGrid>
                <a:gridCol w="908371">
                  <a:extLst>
                    <a:ext uri="{9D8B030D-6E8A-4147-A177-3AD203B41FA5}">
                      <a16:colId xmlns:a16="http://schemas.microsoft.com/office/drawing/2014/main" val="423387665"/>
                    </a:ext>
                  </a:extLst>
                </a:gridCol>
                <a:gridCol w="3222338">
                  <a:extLst>
                    <a:ext uri="{9D8B030D-6E8A-4147-A177-3AD203B41FA5}">
                      <a16:colId xmlns:a16="http://schemas.microsoft.com/office/drawing/2014/main" val="3659837862"/>
                    </a:ext>
                  </a:extLst>
                </a:gridCol>
                <a:gridCol w="3326903">
                  <a:extLst>
                    <a:ext uri="{9D8B030D-6E8A-4147-A177-3AD203B41FA5}">
                      <a16:colId xmlns:a16="http://schemas.microsoft.com/office/drawing/2014/main" val="2470477514"/>
                    </a:ext>
                  </a:extLst>
                </a:gridCol>
                <a:gridCol w="3126305">
                  <a:extLst>
                    <a:ext uri="{9D8B030D-6E8A-4147-A177-3AD203B41FA5}">
                      <a16:colId xmlns:a16="http://schemas.microsoft.com/office/drawing/2014/main" val="2667432239"/>
                    </a:ext>
                  </a:extLst>
                </a:gridCol>
              </a:tblGrid>
              <a:tr h="120968">
                <a:tc>
                  <a:txBody>
                    <a:bodyPr/>
                    <a:lstStyle/>
                    <a:p>
                      <a:pPr algn="ctr">
                        <a:lnSpc>
                          <a:spcPct val="107000"/>
                        </a:lnSpc>
                        <a:spcAft>
                          <a:spcPts val="800"/>
                        </a:spcAft>
                      </a:pPr>
                      <a:r>
                        <a:rPr lang="en-GB" sz="2000" b="1">
                          <a:effectLst/>
                          <a:latin typeface="Arial" panose="020B060402020202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Autumn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Spring</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Summer</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87449775"/>
                  </a:ext>
                </a:extLst>
              </a:tr>
              <a:tr h="120968">
                <a:tc>
                  <a:txBody>
                    <a:bodyPr/>
                    <a:lstStyle/>
                    <a:p>
                      <a:pPr algn="ctr">
                        <a:lnSpc>
                          <a:spcPct val="107000"/>
                        </a:lnSpc>
                        <a:spcAft>
                          <a:spcPts val="800"/>
                        </a:spcAft>
                      </a:pPr>
                      <a:r>
                        <a:rPr lang="en-GB" sz="2000" b="1">
                          <a:effectLst/>
                          <a:latin typeface="Arial" panose="020B060402020202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Painting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Drawing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Sculpture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8170125"/>
                  </a:ext>
                </a:extLst>
              </a:tr>
              <a:tr h="1993805">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Pre school EYFS</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EYFS curriculum objectives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Start to make marks intentionally</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Explore paint using fingers and other body parts as well as brushes and other tools</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Create closed shapes with continuous lines and use the shapes to represent objects</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Explore use and refine a variety of artistic effects to express ideas and feelings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EYFS curriculum objectives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Start to make marks intentionally</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Explore paint using fingers and other body parts as well as brushes and other tools</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Create closed shapes with continuous lines and use the shapes to represent objects</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Explore use and refine a variety of artistic effects to express ideas and feelings</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Use drawing to represent like movement or loud noises</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show different emotions in their drawings </a:t>
                      </a:r>
                      <a:r>
                        <a:rPr lang="en-GB" sz="1600" dirty="0" err="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eg</a:t>
                      </a: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happy, sad, fear.</a:t>
                      </a:r>
                      <a:endParaRPr lang="en-GB"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EYFS curriculum objectives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Start to make marks intentionally</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Explore paint using fingers and other body parts as well as brushes and other tools</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Create closed shapes with continuous lines and use the shapes to represent objects</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Explore use and refine a variety of artistic effects to express ideas and feelings</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Make simple models to express ideas</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Manipulate and play with different materials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Join different materials and explore different textures</a:t>
                      </a:r>
                      <a:r>
                        <a:rPr lang="en-GB" sz="1600" dirty="0">
                          <a:effectLst/>
                          <a:latin typeface="Kinetic Letters" panose="02000000000000000000" pitchFamily="50" charset="0"/>
                          <a:ea typeface="Calibri" panose="020F0502020204030204" pitchFamily="34" charset="0"/>
                          <a:cs typeface="Arial" panose="020B0604020202020204" pitchFamily="34"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09405392"/>
                  </a:ext>
                </a:extLst>
              </a:tr>
              <a:tr h="807254">
                <a:tc>
                  <a:txBody>
                    <a:bodyPr/>
                    <a:lstStyle/>
                    <a:p>
                      <a:pPr algn="ctr">
                        <a:lnSpc>
                          <a:spcPct val="107000"/>
                        </a:lnSpc>
                        <a:spcAft>
                          <a:spcPts val="0"/>
                        </a:spcAft>
                      </a:pP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17959" marR="17959" marT="0" marB="0"/>
                </a:tc>
                <a:tc>
                  <a:txBody>
                    <a:bodyPr/>
                    <a:lstStyle/>
                    <a:p>
                      <a:pPr algn="ctr">
                        <a:lnSpc>
                          <a:spcPct val="107000"/>
                        </a:lnSpc>
                        <a:spcAft>
                          <a:spcPts val="800"/>
                        </a:spcAft>
                      </a:pPr>
                      <a:r>
                        <a:rPr lang="en-GB" sz="2400" dirty="0" err="1">
                          <a:solidFill>
                            <a:srgbClr val="FF0000"/>
                          </a:solidFill>
                          <a:effectLst/>
                          <a:latin typeface="Kinetic Letters" panose="02000000000000000000" pitchFamily="50" charset="0"/>
                          <a:ea typeface="Calibri" panose="020F0502020204030204" pitchFamily="34" charset="0"/>
                          <a:cs typeface="Arial" panose="020B0604020202020204" pitchFamily="34" charset="0"/>
                        </a:rPr>
                        <a:t>Vasily</a:t>
                      </a:r>
                      <a:r>
                        <a:rPr lang="en-GB" sz="2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Kandinsky </a:t>
                      </a:r>
                      <a:r>
                        <a:rPr lang="en-GB" sz="2400" dirty="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2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Squares with concentric circles</a:t>
                      </a:r>
                    </a:p>
                  </a:txBody>
                  <a:tcPr marL="68580" marR="68580" marT="0" marB="0"/>
                </a:tc>
                <a:tc>
                  <a:txBody>
                    <a:bodyPr/>
                    <a:lstStyle/>
                    <a:p>
                      <a:pPr algn="ctr">
                        <a:lnSpc>
                          <a:spcPct val="107000"/>
                        </a:lnSpc>
                        <a:spcAft>
                          <a:spcPts val="800"/>
                        </a:spcAft>
                      </a:pPr>
                      <a:r>
                        <a:rPr lang="en-GB" sz="2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Frida Kahlo - Flower Crowns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Andy </a:t>
                      </a:r>
                      <a:r>
                        <a:rPr lang="en-GB" sz="2400" dirty="0" err="1">
                          <a:solidFill>
                            <a:srgbClr val="FF0000"/>
                          </a:solidFill>
                          <a:effectLst/>
                          <a:latin typeface="Kinetic Letters" panose="02000000000000000000" pitchFamily="50" charset="0"/>
                          <a:ea typeface="Calibri" panose="020F0502020204030204" pitchFamily="34" charset="0"/>
                          <a:cs typeface="Arial" panose="020B0604020202020204" pitchFamily="34" charset="0"/>
                        </a:rPr>
                        <a:t>Goldworthy</a:t>
                      </a:r>
                      <a:r>
                        <a:rPr lang="en-GB" sz="2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a:t>
                      </a:r>
                      <a:r>
                        <a:rPr lang="en-GB" sz="2400" dirty="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 </a:t>
                      </a:r>
                      <a:r>
                        <a:rPr lang="en-GB" sz="2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Natural objects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89992854"/>
                  </a:ext>
                </a:extLst>
              </a:tr>
            </a:tbl>
          </a:graphicData>
        </a:graphic>
      </p:graphicFrame>
      <p:sp>
        <p:nvSpPr>
          <p:cNvPr id="6" name="Rectangle 7"/>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3" name="Picture 12"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406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538" y="816471"/>
            <a:ext cx="10594428" cy="706964"/>
          </a:xfrm>
        </p:spPr>
        <p:txBody>
          <a:bodyPr/>
          <a:lstStyle/>
          <a:p>
            <a:pPr algn="ctr"/>
            <a:r>
              <a:rPr lang="en-GB" sz="4800" b="1" dirty="0">
                <a:latin typeface="Kinetic Letters" panose="02000000000000000000" pitchFamily="50" charset="0"/>
                <a:cs typeface="Arial" panose="020B0604020202020204" pitchFamily="34" charset="0"/>
              </a:rPr>
              <a:t>Withymoor Primary School</a:t>
            </a:r>
            <a:br>
              <a:rPr lang="en-GB" sz="4800" b="1" dirty="0">
                <a:latin typeface="Kinetic Letters" panose="02000000000000000000" pitchFamily="50" charset="0"/>
                <a:cs typeface="Arial" panose="020B0604020202020204" pitchFamily="34" charset="0"/>
              </a:rPr>
            </a:br>
            <a:r>
              <a:rPr lang="en-GB" altLang="en-US" sz="4800" b="1" dirty="0">
                <a:latin typeface="Kinetic Letters" panose="02000000000000000000" pitchFamily="50" charset="0"/>
                <a:ea typeface="Calibri" panose="020F0502020204030204" pitchFamily="34" charset="0"/>
                <a:cs typeface="Arial" panose="020B0604020202020204" pitchFamily="34" charset="0"/>
              </a:rPr>
              <a:t>Art</a:t>
            </a:r>
            <a:r>
              <a:rPr lang="en-GB" sz="4800" b="1" dirty="0">
                <a:latin typeface="Kinetic Letters" panose="02000000000000000000" pitchFamily="50" charset="0"/>
                <a:cs typeface="Arial" panose="020B0604020202020204" pitchFamily="34" charset="0"/>
              </a:rPr>
              <a:t> Programme of Study </a:t>
            </a: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4008553479"/>
              </p:ext>
            </p:extLst>
          </p:nvPr>
        </p:nvGraphicFramePr>
        <p:xfrm>
          <a:off x="437322" y="1882707"/>
          <a:ext cx="11529392" cy="4826127"/>
        </p:xfrm>
        <a:graphic>
          <a:graphicData uri="http://schemas.openxmlformats.org/drawingml/2006/table">
            <a:tbl>
              <a:tblPr firstRow="1" firstCol="1" bandRow="1">
                <a:tableStyleId>{5C22544A-7EE6-4342-B048-85BDC9FD1C3A}</a:tableStyleId>
              </a:tblPr>
              <a:tblGrid>
                <a:gridCol w="636104">
                  <a:extLst>
                    <a:ext uri="{9D8B030D-6E8A-4147-A177-3AD203B41FA5}">
                      <a16:colId xmlns:a16="http://schemas.microsoft.com/office/drawing/2014/main" val="423387665"/>
                    </a:ext>
                  </a:extLst>
                </a:gridCol>
                <a:gridCol w="3737113">
                  <a:extLst>
                    <a:ext uri="{9D8B030D-6E8A-4147-A177-3AD203B41FA5}">
                      <a16:colId xmlns:a16="http://schemas.microsoft.com/office/drawing/2014/main" val="3659837862"/>
                    </a:ext>
                  </a:extLst>
                </a:gridCol>
                <a:gridCol w="3670853">
                  <a:extLst>
                    <a:ext uri="{9D8B030D-6E8A-4147-A177-3AD203B41FA5}">
                      <a16:colId xmlns:a16="http://schemas.microsoft.com/office/drawing/2014/main" val="2470477514"/>
                    </a:ext>
                  </a:extLst>
                </a:gridCol>
                <a:gridCol w="3485322">
                  <a:extLst>
                    <a:ext uri="{9D8B030D-6E8A-4147-A177-3AD203B41FA5}">
                      <a16:colId xmlns:a16="http://schemas.microsoft.com/office/drawing/2014/main" val="2667432239"/>
                    </a:ext>
                  </a:extLst>
                </a:gridCol>
              </a:tblGrid>
              <a:tr h="120968">
                <a:tc>
                  <a:txBody>
                    <a:bodyPr/>
                    <a:lstStyle/>
                    <a:p>
                      <a:pPr algn="ctr">
                        <a:lnSpc>
                          <a:spcPct val="107000"/>
                        </a:lnSpc>
                        <a:spcAft>
                          <a:spcPts val="800"/>
                        </a:spcAft>
                      </a:pPr>
                      <a:r>
                        <a:rPr lang="en-GB" sz="2000" b="1">
                          <a:effectLst/>
                          <a:latin typeface="Arial" panose="020B060402020202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Autumn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Spring</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Summer</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87449775"/>
                  </a:ext>
                </a:extLst>
              </a:tr>
              <a:tr h="120968">
                <a:tc>
                  <a:txBody>
                    <a:bodyPr/>
                    <a:lstStyle/>
                    <a:p>
                      <a:pPr algn="ctr">
                        <a:lnSpc>
                          <a:spcPct val="107000"/>
                        </a:lnSpc>
                        <a:spcAft>
                          <a:spcPts val="800"/>
                        </a:spcAft>
                      </a:pPr>
                      <a:r>
                        <a:rPr lang="en-GB" sz="2000" b="1">
                          <a:effectLst/>
                          <a:latin typeface="Arial" panose="020B060402020202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Painting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Drawing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Sculpture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8170125"/>
                  </a:ext>
                </a:extLst>
              </a:tr>
              <a:tr h="1993805">
                <a:tc rowSpan="2">
                  <a:txBody>
                    <a:bodyPr/>
                    <a:lstStyle/>
                    <a:p>
                      <a:pPr algn="ctr">
                        <a:lnSpc>
                          <a:spcPct val="107000"/>
                        </a:lnSpc>
                        <a:spcAft>
                          <a:spcPts val="800"/>
                        </a:spcAft>
                      </a:pPr>
                      <a:r>
                        <a:rPr lang="en-GB" sz="2000" b="1">
                          <a:effectLst/>
                          <a:latin typeface="Kinetic Letters" panose="02000000000000000000" pitchFamily="50" charset="0"/>
                          <a:ea typeface="Calibri" panose="020F0502020204030204" pitchFamily="34" charset="0"/>
                          <a:cs typeface="Arial" panose="020B0604020202020204" pitchFamily="34" charset="0"/>
                        </a:rPr>
                        <a:t>Year 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National curriculum Objectives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Use drawing,</a:t>
                      </a: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painting</a:t>
                      </a: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and sculpture to develop and share their ideas, experiences and imagination</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develop a wide arrange of art techniques in using colour, texture, pattern, line, shape, form and space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Know about the work of a range of artists, craft makers and designers, describing the differences and similarities between different practices and disciplines, and making links to their own work.</a:t>
                      </a:r>
                      <a:endParaRPr lang="en-GB"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National curriculum Objectives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Use </a:t>
                      </a: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drawing</a:t>
                      </a: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a:t>
                      </a: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a:t>
                      </a: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painting and sculpture to develop and share their ideas, experiences and imagination</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develop a wide arrange of art techniques in using colour, texture, pattern, line, shape, form and space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Know about the work of a range of artists, craft makers and designers, describing the differences and similarities between different practices and disciplines, and making links to their own work.</a:t>
                      </a:r>
                      <a:endParaRPr lang="en-GB"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6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National curriculum Objectives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6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Use drawing,</a:t>
                      </a:r>
                      <a:r>
                        <a:rPr lang="en-GB" sz="16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a:t>
                      </a:r>
                      <a:r>
                        <a:rPr lang="en-GB" sz="16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painting and </a:t>
                      </a:r>
                      <a:r>
                        <a:rPr lang="en-GB" sz="16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sculpture</a:t>
                      </a:r>
                      <a:r>
                        <a:rPr lang="en-GB" sz="16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to develop and share their ideas, experiences and imagination</a:t>
                      </a:r>
                      <a:endParaRPr lang="en-GB" sz="16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develop a wide arrange of art techniques in using colour, texture, pattern, line, shape, form and space </a:t>
                      </a:r>
                      <a:endParaRPr lang="en-GB" sz="16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r>
                        <a:rPr lang="en-GB" sz="16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Know about the work of a range of artists, craft makers and designers, describing the differences and similarities between different practices and disciplines, and making links to their own work.</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609405392"/>
                  </a:ext>
                </a:extLst>
              </a:tr>
              <a:tr h="807254">
                <a:tc vMerge="1">
                  <a:txBody>
                    <a:bodyPr/>
                    <a:lstStyle/>
                    <a:p>
                      <a:endParaRPr lang="en-GB"/>
                    </a:p>
                  </a:txBody>
                  <a:tcPr/>
                </a:tc>
                <a:tc>
                  <a:txBody>
                    <a:bodyPr/>
                    <a:lstStyle/>
                    <a:p>
                      <a:pPr algn="ctr">
                        <a:lnSpc>
                          <a:spcPct val="100000"/>
                        </a:lnSpc>
                        <a:spcAft>
                          <a:spcPts val="0"/>
                        </a:spcAft>
                      </a:pPr>
                      <a:r>
                        <a:rPr lang="en-GB" sz="160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Alma Thomas </a:t>
                      </a:r>
                      <a:r>
                        <a:rPr lang="en-GB" sz="160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60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Everything is beautiful</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60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6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Use thick and thin brushes.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60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6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Mix primary colours to make secondary.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600">
                          <a:effectLst/>
                          <a:latin typeface="Kinetic Letters" panose="02000000000000000000" pitchFamily="50" charset="0"/>
                          <a:ea typeface="Calibri" panose="020F0502020204030204" pitchFamily="34" charset="0"/>
                          <a:cs typeface="Arial" panose="020B0604020202020204" pitchFamily="34" charset="0"/>
                        </a:rPr>
                        <a:t>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600" dirty="0" err="1">
                          <a:solidFill>
                            <a:srgbClr val="FF0000"/>
                          </a:solidFill>
                          <a:effectLst/>
                          <a:latin typeface="Kinetic Letters" panose="02000000000000000000" pitchFamily="50" charset="0"/>
                          <a:ea typeface="Calibri" panose="020F0502020204030204" pitchFamily="34" charset="0"/>
                          <a:cs typeface="Arial" panose="020B0604020202020204" pitchFamily="34" charset="0"/>
                        </a:rPr>
                        <a:t>L.awrence</a:t>
                      </a:r>
                      <a:r>
                        <a:rPr lang="en-GB" sz="16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Stephen Lowry </a:t>
                      </a:r>
                      <a:r>
                        <a:rPr lang="en-GB" sz="1600" dirty="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6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Going to work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6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Draw lines of different sizes and thickness.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6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Colour (own work) neatly following the lines.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600" dirty="0">
                          <a:effectLst/>
                          <a:latin typeface="Kinetic Letters" panose="02000000000000000000" pitchFamily="50" charset="0"/>
                          <a:ea typeface="Calibri" panose="020F0502020204030204" pitchFamily="34" charset="0"/>
                          <a:cs typeface="Arial" panose="020B0604020202020204" pitchFamily="34"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6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Paul Kenton - City Landscapes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0000"/>
                        </a:lnSpc>
                        <a:spcAft>
                          <a:spcPts val="0"/>
                        </a:spcAft>
                      </a:pPr>
                      <a:r>
                        <a:rPr lang="en-GB" sz="16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Sir Christopher Wren (architect) </a:t>
                      </a: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Buildings he designed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0000"/>
                        </a:lnSpc>
                        <a:spcAft>
                          <a:spcPts val="0"/>
                        </a:spcAft>
                      </a:pPr>
                      <a:r>
                        <a:rPr lang="en-GB" sz="1600" dirty="0">
                          <a:solidFill>
                            <a:srgbClr val="2F5496"/>
                          </a:solidFill>
                          <a:effectLst/>
                          <a:latin typeface="Kinetic Letters" panose="02000000000000000000" pitchFamily="50" charset="0"/>
                          <a:ea typeface="Calibri" panose="020F0502020204030204" pitchFamily="34" charset="0"/>
                          <a:cs typeface="Arial" panose="020B0604020202020204" pitchFamily="34" charset="0"/>
                        </a:rPr>
                        <a:t>Recycled materials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6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Use a combination of shapes.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6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Use rolled up paper, straws, paper and card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6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6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Use techniques such as rolling and cutting,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89992854"/>
                  </a:ext>
                </a:extLst>
              </a:tr>
            </a:tbl>
          </a:graphicData>
        </a:graphic>
      </p:graphicFrame>
      <p:sp>
        <p:nvSpPr>
          <p:cNvPr id="6" name="Rectangle 7"/>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3" name="Picture 12"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5619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538" y="942137"/>
            <a:ext cx="10594428" cy="706964"/>
          </a:xfrm>
        </p:spPr>
        <p:txBody>
          <a:bodyPr/>
          <a:lstStyle/>
          <a:p>
            <a:pPr algn="ctr"/>
            <a:r>
              <a:rPr lang="en-GB" sz="3200" b="1" dirty="0">
                <a:latin typeface="Kinetic Letters" panose="02000000000000000000" pitchFamily="50" charset="0"/>
                <a:cs typeface="Arial" panose="020B0604020202020204" pitchFamily="34" charset="0"/>
              </a:rPr>
              <a:t>Withymoor Primary School</a:t>
            </a:r>
            <a:br>
              <a:rPr lang="en-GB" sz="3200" b="1" dirty="0">
                <a:latin typeface="Kinetic Letters" panose="02000000000000000000" pitchFamily="50" charset="0"/>
                <a:cs typeface="Arial" panose="020B0604020202020204" pitchFamily="34" charset="0"/>
              </a:rPr>
            </a:br>
            <a:r>
              <a:rPr lang="en-GB" altLang="en-US" sz="3200" b="1" dirty="0">
                <a:latin typeface="Kinetic Letters" panose="02000000000000000000" pitchFamily="50" charset="0"/>
                <a:ea typeface="Calibri" panose="020F0502020204030204" pitchFamily="34" charset="0"/>
                <a:cs typeface="Arial" panose="020B0604020202020204" pitchFamily="34" charset="0"/>
              </a:rPr>
              <a:t>Art</a:t>
            </a:r>
            <a:r>
              <a:rPr lang="en-GB" sz="3200" b="1" dirty="0">
                <a:latin typeface="Kinetic Letters" panose="02000000000000000000" pitchFamily="50" charset="0"/>
                <a:cs typeface="Arial" panose="020B0604020202020204" pitchFamily="34" charset="0"/>
              </a:rPr>
              <a:t> Programme of Study </a:t>
            </a:r>
            <a:endParaRPr lang="en-GB" sz="3200" b="1" dirty="0">
              <a:latin typeface="Arial" panose="020B0604020202020204" pitchFamily="34" charset="0"/>
              <a:cs typeface="Arial" panose="020B0604020202020204" pitchFamily="34" charset="0"/>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4049763497"/>
              </p:ext>
            </p:extLst>
          </p:nvPr>
        </p:nvGraphicFramePr>
        <p:xfrm>
          <a:off x="304800" y="2001976"/>
          <a:ext cx="11529392" cy="4088575"/>
        </p:xfrm>
        <a:graphic>
          <a:graphicData uri="http://schemas.openxmlformats.org/drawingml/2006/table">
            <a:tbl>
              <a:tblPr firstRow="1" firstCol="1" bandRow="1">
                <a:tableStyleId>{5C22544A-7EE6-4342-B048-85BDC9FD1C3A}</a:tableStyleId>
              </a:tblPr>
              <a:tblGrid>
                <a:gridCol w="636104">
                  <a:extLst>
                    <a:ext uri="{9D8B030D-6E8A-4147-A177-3AD203B41FA5}">
                      <a16:colId xmlns:a16="http://schemas.microsoft.com/office/drawing/2014/main" val="423387665"/>
                    </a:ext>
                  </a:extLst>
                </a:gridCol>
                <a:gridCol w="3737113">
                  <a:extLst>
                    <a:ext uri="{9D8B030D-6E8A-4147-A177-3AD203B41FA5}">
                      <a16:colId xmlns:a16="http://schemas.microsoft.com/office/drawing/2014/main" val="3659837862"/>
                    </a:ext>
                  </a:extLst>
                </a:gridCol>
                <a:gridCol w="3670853">
                  <a:extLst>
                    <a:ext uri="{9D8B030D-6E8A-4147-A177-3AD203B41FA5}">
                      <a16:colId xmlns:a16="http://schemas.microsoft.com/office/drawing/2014/main" val="2470477514"/>
                    </a:ext>
                  </a:extLst>
                </a:gridCol>
                <a:gridCol w="3485322">
                  <a:extLst>
                    <a:ext uri="{9D8B030D-6E8A-4147-A177-3AD203B41FA5}">
                      <a16:colId xmlns:a16="http://schemas.microsoft.com/office/drawing/2014/main" val="2667432239"/>
                    </a:ext>
                  </a:extLst>
                </a:gridCol>
              </a:tblGrid>
              <a:tr h="120968">
                <a:tc>
                  <a:txBody>
                    <a:bodyPr/>
                    <a:lstStyle/>
                    <a:p>
                      <a:pPr algn="ctr">
                        <a:lnSpc>
                          <a:spcPct val="107000"/>
                        </a:lnSpc>
                        <a:spcAft>
                          <a:spcPts val="800"/>
                        </a:spcAft>
                      </a:pPr>
                      <a:r>
                        <a:rPr lang="en-GB" sz="2000" b="1">
                          <a:effectLst/>
                          <a:latin typeface="Arial" panose="020B060402020202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Autumn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Spring</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Summer</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87449775"/>
                  </a:ext>
                </a:extLst>
              </a:tr>
              <a:tr h="120968">
                <a:tc>
                  <a:txBody>
                    <a:bodyPr/>
                    <a:lstStyle/>
                    <a:p>
                      <a:pPr algn="ctr">
                        <a:lnSpc>
                          <a:spcPct val="107000"/>
                        </a:lnSpc>
                        <a:spcAft>
                          <a:spcPts val="800"/>
                        </a:spcAft>
                      </a:pPr>
                      <a:r>
                        <a:rPr lang="en-GB" sz="2000" b="1">
                          <a:effectLst/>
                          <a:latin typeface="Arial" panose="020B060402020202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Painting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Drawing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Sculpture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8170125"/>
                  </a:ext>
                </a:extLst>
              </a:tr>
              <a:tr h="1993805">
                <a:tc rowSpan="2">
                  <a:txBody>
                    <a:bodyPr/>
                    <a:lstStyle/>
                    <a:p>
                      <a:pPr algn="ctr">
                        <a:lnSpc>
                          <a:spcPct val="107000"/>
                        </a:lnSpc>
                        <a:spcAft>
                          <a:spcPts val="800"/>
                        </a:spcAft>
                      </a:pPr>
                      <a:r>
                        <a:rPr lang="en-GB" sz="1600" b="1" dirty="0">
                          <a:effectLst/>
                          <a:latin typeface="Kinetic Letters" panose="02000000000000000000" pitchFamily="50" charset="0"/>
                          <a:ea typeface="Calibri" panose="020F0502020204030204" pitchFamily="34" charset="0"/>
                          <a:cs typeface="Arial" panose="020B0604020202020204" pitchFamily="34" charset="0"/>
                        </a:rPr>
                        <a:t>Year 2</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4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National Curriculum Objectives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Use drawing,</a:t>
                      </a:r>
                      <a:r>
                        <a:rPr lang="en-GB" sz="14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painting</a:t>
                      </a: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and sculpture to develop and share their ideas, experiences and imagination</a:t>
                      </a: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develop a wide arrange of art techniques in using colour, texture, pattern, line, shape, form and space</a:t>
                      </a: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Know about the work of a range of artists, craft makers and designers, describing the differences and similarities between different practices and disciplines, and making links to their own work.</a:t>
                      </a:r>
                      <a:endParaRPr lang="en-GB"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4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National Curriculum Objectives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Use </a:t>
                      </a:r>
                      <a:r>
                        <a:rPr lang="en-GB" sz="14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drawing</a:t>
                      </a: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a:t>
                      </a:r>
                      <a:r>
                        <a:rPr lang="en-GB" sz="14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a:t>
                      </a: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painting and sculpture to develop and share their ideas, experiences and imagination</a:t>
                      </a:r>
                      <a:endParaRPr lang="en-GB" sz="1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develop a wide arrange of art techniques in using colour, texture, pattern, line, shape, form and space</a:t>
                      </a:r>
                      <a:endParaRPr lang="en-GB" sz="1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Know about the work of a range of artists, craft makers and designers, describing the differences and similarities between different practices and disciplines, and making links to their own work.</a:t>
                      </a:r>
                      <a:endParaRPr lang="en-GB"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14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National Curriculum Objectives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Use drawing,</a:t>
                      </a:r>
                      <a:r>
                        <a:rPr lang="en-GB" sz="14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a:t>
                      </a: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painting and </a:t>
                      </a:r>
                      <a:r>
                        <a:rPr lang="en-GB" sz="14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sculpture</a:t>
                      </a: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to develop and share their ideas, experiences and imagination</a:t>
                      </a:r>
                      <a:endParaRPr lang="en-GB" sz="1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develop a wide arrange of art techniques in using colour, texture, pattern, line, shape, form and space </a:t>
                      </a:r>
                      <a:endParaRPr lang="en-GB" sz="1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Know about the work of a range of artists, craft makers and designers, describing the differences and similarities between different practices and disciplines, and making links to their own work.</a:t>
                      </a:r>
                      <a:endParaRPr lang="en-GB"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609405392"/>
                  </a:ext>
                </a:extLst>
              </a:tr>
              <a:tr h="807254">
                <a:tc vMerge="1">
                  <a:txBody>
                    <a:bodyPr/>
                    <a:lstStyle/>
                    <a:p>
                      <a:endParaRPr lang="en-GB"/>
                    </a:p>
                  </a:txBody>
                  <a:tcPr/>
                </a:tc>
                <a:tc>
                  <a:txBody>
                    <a:bodyPr/>
                    <a:lstStyle/>
                    <a:p>
                      <a:pPr algn="ctr">
                        <a:lnSpc>
                          <a:spcPct val="100000"/>
                        </a:lnSpc>
                        <a:spcAft>
                          <a:spcPts val="0"/>
                        </a:spcAft>
                      </a:pPr>
                      <a:r>
                        <a:rPr lang="en-GB" sz="1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Pablo Picasso </a:t>
                      </a:r>
                      <a:r>
                        <a:rPr lang="en-GB" sz="140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Weeping Woman</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Arial" panose="020B0604020202020204" pitchFamily="34" charset="0"/>
                        </a:rPr>
                        <a:t> Add white to colours to make tints and black to colours to make tones.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Arial" panose="020B0604020202020204" pitchFamily="34" charset="0"/>
                        </a:rPr>
                        <a:t> Create colour wheels.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Rachel </a:t>
                      </a:r>
                      <a:r>
                        <a:rPr lang="en-GB" sz="1400" dirty="0" err="1">
                          <a:solidFill>
                            <a:srgbClr val="FF0000"/>
                          </a:solidFill>
                          <a:effectLst/>
                          <a:latin typeface="Kinetic Letters" panose="02000000000000000000" pitchFamily="50" charset="0"/>
                          <a:ea typeface="Calibri" panose="020F0502020204030204" pitchFamily="34" charset="0"/>
                          <a:cs typeface="Arial" panose="020B0604020202020204" pitchFamily="34" charset="0"/>
                        </a:rPr>
                        <a:t>Ruysch</a:t>
                      </a:r>
                      <a:r>
                        <a:rPr lang="en-GB" sz="1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a:t>
                      </a:r>
                      <a:r>
                        <a:rPr lang="en-GB" sz="1400" dirty="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Still life with Fruit, Bird’s Nest and Insects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Arial" panose="020B0604020202020204" pitchFamily="34" charset="0"/>
                        </a:rPr>
                        <a:t> Show pattern and texture by adding dots and lines.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Arial" panose="020B0604020202020204" pitchFamily="34" charset="0"/>
                        </a:rPr>
                        <a:t> Show different tones by using coloured pencils.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Giuseppe Arcimboldo </a:t>
                      </a:r>
                      <a:r>
                        <a:rPr lang="en-GB" sz="1400" dirty="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Summer</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0000"/>
                        </a:lnSpc>
                        <a:spcAft>
                          <a:spcPts val="0"/>
                        </a:spcAft>
                      </a:pPr>
                      <a:r>
                        <a:rPr lang="en-GB" sz="1400" dirty="0">
                          <a:solidFill>
                            <a:srgbClr val="2F5496"/>
                          </a:solidFill>
                          <a:effectLst/>
                          <a:latin typeface="Kinetic Letters" panose="02000000000000000000" pitchFamily="50" charset="0"/>
                          <a:ea typeface="Calibri" panose="020F0502020204030204" pitchFamily="34" charset="0"/>
                          <a:cs typeface="Arial" panose="020B0604020202020204" pitchFamily="34" charset="0"/>
                        </a:rPr>
                        <a:t>Fruit and vegetables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Arial" panose="020B0604020202020204" pitchFamily="34" charset="0"/>
                        </a:rPr>
                        <a:t> Use a combination of shapes.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Arial" panose="020B0604020202020204" pitchFamily="34" charset="0"/>
                        </a:rPr>
                        <a:t> Include lines and texture.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Arial" panose="020B0604020202020204" pitchFamily="34" charset="0"/>
                        </a:rPr>
                        <a:t> Use rolled up paper, straws, paper, card and clay as materials.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Arial" panose="020B0604020202020204" pitchFamily="34" charset="0"/>
                        </a:rPr>
                        <a:t> Use techniques such as rolling, cutting, moulding and carving.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89992854"/>
                  </a:ext>
                </a:extLst>
              </a:tr>
            </a:tbl>
          </a:graphicData>
        </a:graphic>
      </p:graphicFrame>
      <p:sp>
        <p:nvSpPr>
          <p:cNvPr id="6" name="Rectangle 7"/>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3" name="Picture 12"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53489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538" y="942137"/>
            <a:ext cx="10594428" cy="706964"/>
          </a:xfrm>
        </p:spPr>
        <p:txBody>
          <a:bodyPr/>
          <a:lstStyle/>
          <a:p>
            <a:pPr algn="ctr"/>
            <a:r>
              <a:rPr lang="en-GB" sz="3200" b="1" dirty="0">
                <a:latin typeface="Kinetic Letters" panose="02000000000000000000" pitchFamily="50" charset="0"/>
                <a:cs typeface="Arial" panose="020B0604020202020204" pitchFamily="34" charset="0"/>
              </a:rPr>
              <a:t>Withymoor Primary School</a:t>
            </a:r>
            <a:br>
              <a:rPr lang="en-GB" sz="3200" b="1" dirty="0">
                <a:latin typeface="Kinetic Letters" panose="02000000000000000000" pitchFamily="50" charset="0"/>
                <a:cs typeface="Arial" panose="020B0604020202020204" pitchFamily="34" charset="0"/>
              </a:rPr>
            </a:br>
            <a:r>
              <a:rPr lang="en-GB" altLang="en-US" sz="3200" b="1" dirty="0">
                <a:latin typeface="Kinetic Letters" panose="02000000000000000000" pitchFamily="50" charset="0"/>
                <a:ea typeface="Calibri" panose="020F0502020204030204" pitchFamily="34" charset="0"/>
                <a:cs typeface="Arial" panose="020B0604020202020204" pitchFamily="34" charset="0"/>
              </a:rPr>
              <a:t>Art</a:t>
            </a:r>
            <a:r>
              <a:rPr lang="en-GB" sz="3200" b="1" dirty="0">
                <a:latin typeface="Kinetic Letters" panose="02000000000000000000" pitchFamily="50" charset="0"/>
                <a:cs typeface="Arial" panose="020B0604020202020204" pitchFamily="34" charset="0"/>
              </a:rPr>
              <a:t> Programme of Study </a:t>
            </a:r>
            <a:endParaRPr lang="en-GB" sz="3200" b="1" dirty="0">
              <a:latin typeface="Arial" panose="020B0604020202020204" pitchFamily="34" charset="0"/>
              <a:cs typeface="Arial" panose="020B0604020202020204" pitchFamily="34" charset="0"/>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037875521"/>
              </p:ext>
            </p:extLst>
          </p:nvPr>
        </p:nvGraphicFramePr>
        <p:xfrm>
          <a:off x="331304" y="1779949"/>
          <a:ext cx="11529392" cy="4767072"/>
        </p:xfrm>
        <a:graphic>
          <a:graphicData uri="http://schemas.openxmlformats.org/drawingml/2006/table">
            <a:tbl>
              <a:tblPr firstRow="1" firstCol="1" bandRow="1">
                <a:tableStyleId>{5C22544A-7EE6-4342-B048-85BDC9FD1C3A}</a:tableStyleId>
              </a:tblPr>
              <a:tblGrid>
                <a:gridCol w="636104">
                  <a:extLst>
                    <a:ext uri="{9D8B030D-6E8A-4147-A177-3AD203B41FA5}">
                      <a16:colId xmlns:a16="http://schemas.microsoft.com/office/drawing/2014/main" val="423387665"/>
                    </a:ext>
                  </a:extLst>
                </a:gridCol>
                <a:gridCol w="3737113">
                  <a:extLst>
                    <a:ext uri="{9D8B030D-6E8A-4147-A177-3AD203B41FA5}">
                      <a16:colId xmlns:a16="http://schemas.microsoft.com/office/drawing/2014/main" val="3659837862"/>
                    </a:ext>
                  </a:extLst>
                </a:gridCol>
                <a:gridCol w="3670853">
                  <a:extLst>
                    <a:ext uri="{9D8B030D-6E8A-4147-A177-3AD203B41FA5}">
                      <a16:colId xmlns:a16="http://schemas.microsoft.com/office/drawing/2014/main" val="2470477514"/>
                    </a:ext>
                  </a:extLst>
                </a:gridCol>
                <a:gridCol w="3485322">
                  <a:extLst>
                    <a:ext uri="{9D8B030D-6E8A-4147-A177-3AD203B41FA5}">
                      <a16:colId xmlns:a16="http://schemas.microsoft.com/office/drawing/2014/main" val="2667432239"/>
                    </a:ext>
                  </a:extLst>
                </a:gridCol>
              </a:tblGrid>
              <a:tr h="120968">
                <a:tc>
                  <a:txBody>
                    <a:bodyPr/>
                    <a:lstStyle/>
                    <a:p>
                      <a:pPr algn="ctr">
                        <a:lnSpc>
                          <a:spcPct val="107000"/>
                        </a:lnSpc>
                        <a:spcAft>
                          <a:spcPts val="800"/>
                        </a:spcAft>
                      </a:pPr>
                      <a:r>
                        <a:rPr lang="en-GB" sz="2000" b="1">
                          <a:effectLst/>
                          <a:latin typeface="Arial" panose="020B060402020202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Autumn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Spring</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Summer</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87449775"/>
                  </a:ext>
                </a:extLst>
              </a:tr>
              <a:tr h="120968">
                <a:tc>
                  <a:txBody>
                    <a:bodyPr/>
                    <a:lstStyle/>
                    <a:p>
                      <a:pPr algn="ctr">
                        <a:lnSpc>
                          <a:spcPct val="107000"/>
                        </a:lnSpc>
                        <a:spcAft>
                          <a:spcPts val="800"/>
                        </a:spcAft>
                      </a:pPr>
                      <a:r>
                        <a:rPr lang="en-GB" sz="2000" b="1">
                          <a:effectLst/>
                          <a:latin typeface="Arial" panose="020B060402020202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Painting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Drawing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Sculpture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8170125"/>
                  </a:ext>
                </a:extLst>
              </a:tr>
              <a:tr h="1512914">
                <a:tc rowSpan="2">
                  <a:txBody>
                    <a:bodyPr/>
                    <a:lstStyle/>
                    <a:p>
                      <a:pPr algn="ctr">
                        <a:lnSpc>
                          <a:spcPct val="100000"/>
                        </a:lnSpc>
                        <a:spcAft>
                          <a:spcPts val="0"/>
                        </a:spcAft>
                      </a:pPr>
                      <a:r>
                        <a:rPr lang="en-GB" sz="2000" b="1">
                          <a:effectLst/>
                          <a:latin typeface="Kinetic Letters" panose="02000000000000000000" pitchFamily="50" charset="0"/>
                          <a:ea typeface="Calibri" panose="020F0502020204030204" pitchFamily="34" charset="0"/>
                          <a:cs typeface="Arial" panose="020B0604020202020204" pitchFamily="34" charset="0"/>
                        </a:rPr>
                        <a:t>Year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National Curriculum Objectives</a:t>
                      </a: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 develop their techniques, including their control and their use of materials, with creativity, experimentation and an increasing awareness of different kinds of art, craft and design.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o create sketch books to record their observations and use them to review and revisit ideas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to improve their mastery of art and design techniques, including drawing, painting and sculpture with a range of materials [for example, pencil, charcoal, paint, clay]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about great artists, architects and designers in history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0000"/>
                        </a:lnSpc>
                        <a:spcAft>
                          <a:spcPts val="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National Curriculum Objectives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 develop their techniques, including their control and their use of materials, with creativity, experimentation and an increasing awareness of different kinds of art, craft and design.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o create sketch books to record their observations and use them to review and revisit ideas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improve their mastery of art and design techniques, including drawing, painting and sculpture with a range of materials [for example, pencil, charcoal, paint, clay]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about great artists, architects and designers in history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0000"/>
                        </a:lnSpc>
                        <a:spcAft>
                          <a:spcPts val="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National Curriculum Objectives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 develop their techniques, including their control and their use of materials, with creativity, experimentation and an increasing awareness of different kinds of art, craft and design.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o create sketch books to record their observations and use them to review and revisit ideas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improve their mastery of art and design techniques, including drawing, painting and sculpture with a range of materials [for example, pencil, charcoal, paint, clay]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about great artists, architects and designers in history</a:t>
                      </a:r>
                      <a:r>
                        <a:rPr lang="en-GB" sz="1600" b="1" dirty="0">
                          <a:solidFill>
                            <a:srgbClr val="FFFFFF"/>
                          </a:solidFill>
                          <a:effectLst/>
                          <a:latin typeface="Kinetic Letters" panose="02000000000000000000" pitchFamily="50"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09405392"/>
                  </a:ext>
                </a:extLst>
              </a:tr>
              <a:tr h="807254">
                <a:tc vMerge="1">
                  <a:txBody>
                    <a:bodyPr/>
                    <a:lstStyle/>
                    <a:p>
                      <a:endParaRPr lang="en-GB"/>
                    </a:p>
                  </a:txBody>
                  <a:tcPr/>
                </a:tc>
                <a:tc>
                  <a:txBody>
                    <a:bodyPr/>
                    <a:lstStyle/>
                    <a:p>
                      <a:pPr algn="ctr">
                        <a:lnSpc>
                          <a:spcPct val="100000"/>
                        </a:lnSpc>
                        <a:spcAft>
                          <a:spcPts val="0"/>
                        </a:spcAft>
                      </a:pPr>
                      <a:r>
                        <a:rPr lang="en-GB" sz="140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Katsushika Hokusai - The Great Wave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Use a number of brush techniques using thick and thin brushes to produce shapes, textures, patterns and lines.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Mix colours effectively.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Use watercolour paint to produce washes for backgrounds then add detail.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Experiment with creating mood with colour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40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William Morris </a:t>
                      </a:r>
                      <a:r>
                        <a:rPr lang="en-GB" sz="140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(Pattern work)</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Use pencils of different hardness to show line, tone and texture.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Annotate sketches to explain and elaborate ideas.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Sketch lightly (no need to use a rubber to correct mistakes).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Use shading to show light and shadow</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Kinetic Letters" panose="02000000000000000000"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Henry Moore </a:t>
                      </a:r>
                      <a:r>
                        <a:rPr lang="en-GB" sz="1400" dirty="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Three Standing Figures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0000"/>
                        </a:lnSpc>
                        <a:spcAft>
                          <a:spcPts val="0"/>
                        </a:spcAft>
                      </a:pPr>
                      <a:r>
                        <a:rPr lang="en-GB" sz="1400" dirty="0">
                          <a:solidFill>
                            <a:srgbClr val="2F5496"/>
                          </a:solidFill>
                          <a:effectLst/>
                          <a:latin typeface="Kinetic Letters" panose="02000000000000000000" pitchFamily="50" charset="0"/>
                          <a:ea typeface="Calibri" panose="020F0502020204030204" pitchFamily="34" charset="0"/>
                          <a:cs typeface="Arial" panose="020B0604020202020204" pitchFamily="34" charset="0"/>
                        </a:rPr>
                        <a:t>Playdough, plasticene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Create and combine shapes to create recognisable forms (e.g. shapes made from nets or solid materials).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Include texture that conveys feelings, expression or movement.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Use clay and other mouldable materials.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Add materials to provide interesting detail.</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89992854"/>
                  </a:ext>
                </a:extLst>
              </a:tr>
            </a:tbl>
          </a:graphicData>
        </a:graphic>
      </p:graphicFrame>
      <p:sp>
        <p:nvSpPr>
          <p:cNvPr id="6" name="Rectangle 7"/>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3" name="Picture 12"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2638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538" y="942137"/>
            <a:ext cx="10594428" cy="706964"/>
          </a:xfrm>
        </p:spPr>
        <p:txBody>
          <a:bodyPr/>
          <a:lstStyle/>
          <a:p>
            <a:pPr algn="ctr"/>
            <a:r>
              <a:rPr lang="en-GB" sz="3200" b="1" dirty="0">
                <a:latin typeface="Kinetic Letters" panose="02000000000000000000" pitchFamily="50" charset="0"/>
                <a:cs typeface="Arial" panose="020B0604020202020204" pitchFamily="34" charset="0"/>
              </a:rPr>
              <a:t>Withymoor Primary School</a:t>
            </a:r>
            <a:br>
              <a:rPr lang="en-GB" sz="3200" b="1" dirty="0">
                <a:latin typeface="Kinetic Letters" panose="02000000000000000000" pitchFamily="50" charset="0"/>
                <a:cs typeface="Arial" panose="020B0604020202020204" pitchFamily="34" charset="0"/>
              </a:rPr>
            </a:br>
            <a:r>
              <a:rPr lang="en-GB" altLang="en-US" sz="3200" b="1" dirty="0">
                <a:latin typeface="Kinetic Letters" panose="02000000000000000000" pitchFamily="50" charset="0"/>
                <a:ea typeface="Calibri" panose="020F0502020204030204" pitchFamily="34" charset="0"/>
                <a:cs typeface="Arial" panose="020B0604020202020204" pitchFamily="34" charset="0"/>
              </a:rPr>
              <a:t>Art</a:t>
            </a:r>
            <a:r>
              <a:rPr lang="en-GB" sz="3200" b="1" dirty="0">
                <a:latin typeface="Kinetic Letters" panose="02000000000000000000" pitchFamily="50" charset="0"/>
                <a:cs typeface="Arial" panose="020B0604020202020204" pitchFamily="34" charset="0"/>
              </a:rPr>
              <a:t> Programme of Study </a:t>
            </a:r>
            <a:endParaRPr lang="en-GB" sz="3200" b="1" dirty="0">
              <a:latin typeface="Arial" panose="020B0604020202020204" pitchFamily="34" charset="0"/>
              <a:cs typeface="Arial" panose="020B0604020202020204" pitchFamily="34" charset="0"/>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484954637"/>
              </p:ext>
            </p:extLst>
          </p:nvPr>
        </p:nvGraphicFramePr>
        <p:xfrm>
          <a:off x="331304" y="1779949"/>
          <a:ext cx="11529392" cy="4949952"/>
        </p:xfrm>
        <a:graphic>
          <a:graphicData uri="http://schemas.openxmlformats.org/drawingml/2006/table">
            <a:tbl>
              <a:tblPr firstRow="1" firstCol="1" bandRow="1">
                <a:tableStyleId>{5C22544A-7EE6-4342-B048-85BDC9FD1C3A}</a:tableStyleId>
              </a:tblPr>
              <a:tblGrid>
                <a:gridCol w="636104">
                  <a:extLst>
                    <a:ext uri="{9D8B030D-6E8A-4147-A177-3AD203B41FA5}">
                      <a16:colId xmlns:a16="http://schemas.microsoft.com/office/drawing/2014/main" val="423387665"/>
                    </a:ext>
                  </a:extLst>
                </a:gridCol>
                <a:gridCol w="3737113">
                  <a:extLst>
                    <a:ext uri="{9D8B030D-6E8A-4147-A177-3AD203B41FA5}">
                      <a16:colId xmlns:a16="http://schemas.microsoft.com/office/drawing/2014/main" val="3659837862"/>
                    </a:ext>
                  </a:extLst>
                </a:gridCol>
                <a:gridCol w="3670853">
                  <a:extLst>
                    <a:ext uri="{9D8B030D-6E8A-4147-A177-3AD203B41FA5}">
                      <a16:colId xmlns:a16="http://schemas.microsoft.com/office/drawing/2014/main" val="2470477514"/>
                    </a:ext>
                  </a:extLst>
                </a:gridCol>
                <a:gridCol w="3485322">
                  <a:extLst>
                    <a:ext uri="{9D8B030D-6E8A-4147-A177-3AD203B41FA5}">
                      <a16:colId xmlns:a16="http://schemas.microsoft.com/office/drawing/2014/main" val="2667432239"/>
                    </a:ext>
                  </a:extLst>
                </a:gridCol>
              </a:tblGrid>
              <a:tr h="120968">
                <a:tc>
                  <a:txBody>
                    <a:bodyPr/>
                    <a:lstStyle/>
                    <a:p>
                      <a:pPr algn="ctr">
                        <a:lnSpc>
                          <a:spcPct val="107000"/>
                        </a:lnSpc>
                        <a:spcAft>
                          <a:spcPts val="800"/>
                        </a:spcAft>
                      </a:pPr>
                      <a:r>
                        <a:rPr lang="en-GB" sz="2000" b="1">
                          <a:effectLst/>
                          <a:latin typeface="Arial" panose="020B060402020202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Autumn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Spring</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Summer</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87449775"/>
                  </a:ext>
                </a:extLst>
              </a:tr>
              <a:tr h="120968">
                <a:tc>
                  <a:txBody>
                    <a:bodyPr/>
                    <a:lstStyle/>
                    <a:p>
                      <a:pPr algn="ctr">
                        <a:lnSpc>
                          <a:spcPct val="107000"/>
                        </a:lnSpc>
                        <a:spcAft>
                          <a:spcPts val="800"/>
                        </a:spcAft>
                      </a:pPr>
                      <a:r>
                        <a:rPr lang="en-GB" sz="2000" b="1">
                          <a:effectLst/>
                          <a:latin typeface="Arial" panose="020B060402020202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Painting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Drawing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Sculpture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8170125"/>
                  </a:ext>
                </a:extLst>
              </a:tr>
              <a:tr h="1512914">
                <a:tc rowSpan="2">
                  <a:txBody>
                    <a:bodyPr/>
                    <a:lstStyle/>
                    <a:p>
                      <a:pPr algn="ctr">
                        <a:lnSpc>
                          <a:spcPct val="100000"/>
                        </a:lnSpc>
                        <a:spcAft>
                          <a:spcPts val="0"/>
                        </a:spcAft>
                      </a:pPr>
                      <a:r>
                        <a:rPr lang="en-GB" sz="2000" b="1">
                          <a:effectLst/>
                          <a:latin typeface="Kinetic Letters" panose="02000000000000000000" pitchFamily="50" charset="0"/>
                          <a:ea typeface="Calibri" panose="020F0502020204030204" pitchFamily="34" charset="0"/>
                          <a:cs typeface="Arial" panose="020B0604020202020204" pitchFamily="34" charset="0"/>
                        </a:rPr>
                        <a:t>Year 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en-GB" sz="16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National Curriculum Objectives</a:t>
                      </a:r>
                      <a:r>
                        <a:rPr lang="en-GB" sz="1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 develop their techniques, including their control and their use of materials, with creativity, experimentation and an increasing awareness of different kinds of art, craft and design.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0"/>
                        </a:spcAft>
                        <a:buFont typeface="Symbol" panose="05050102010706020507" pitchFamily="18" charset="2"/>
                        <a:buChar char=""/>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o create sketch books to record their observations and use them to review and revisit ideas </a:t>
                      </a:r>
                      <a:endParaRPr lang="en-GB" sz="11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to improve their mastery of art and design techniques, including drawing, painting and sculpture with a range of materials [for example, pencil, charcoal, paint, clay]</a:t>
                      </a:r>
                      <a:endParaRPr lang="en-GB" sz="11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about great artists, architects and designers in history</a:t>
                      </a:r>
                      <a:endParaRPr lang="en-GB" sz="1100">
                        <a:effectLst/>
                        <a:latin typeface="Calibri" panose="020F0502020204030204" pitchFamily="34" charset="0"/>
                        <a:ea typeface="Calibri" panose="020F0502020204030204" pitchFamily="34" charset="0"/>
                        <a:cs typeface="Arial" panose="020B0604020202020204" pitchFamily="34" charset="0"/>
                      </a:endParaRPr>
                    </a:p>
                    <a:p>
                      <a:pPr algn="ctr">
                        <a:lnSpc>
                          <a:spcPct val="100000"/>
                        </a:lnSpc>
                        <a:spcAft>
                          <a:spcPts val="0"/>
                        </a:spcAft>
                      </a:pPr>
                      <a:r>
                        <a:rPr lang="en-GB" sz="1400">
                          <a:solidFill>
                            <a:srgbClr val="FFFFFF"/>
                          </a:solidFill>
                          <a:effectLst/>
                          <a:latin typeface="Kinetic Letters" panose="02000000000000000000"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National Curriculum Objectives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 develop their techniques, including their control and their use of materials, with creativity, experimentation and an increasing awareness of different kinds of art, craft and design.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o create sketch books to record their observations and use them to review and revisit ideas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improve their mastery of art and design techniques, including drawing, painting and sculpture with a range of materials [for example, pencil, charcoal, paint, clay]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about great artists, architects and designers in history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457200">
                        <a:lnSpc>
                          <a:spcPct val="100000"/>
                        </a:lnSpc>
                        <a:spcAft>
                          <a:spcPts val="0"/>
                        </a:spcAft>
                      </a:pPr>
                      <a:r>
                        <a:rPr lang="en-GB" sz="1400" dirty="0">
                          <a:solidFill>
                            <a:srgbClr val="FFFFFF"/>
                          </a:solidFill>
                          <a:effectLst/>
                          <a:latin typeface="Kinetic Letters" panose="02000000000000000000" pitchFamily="50"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National Curriculum Objectives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 develop their techniques, including their control and their use of materials, with creativity, experimentation and an increasing awareness of different kinds of art, craft and design.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o create sketch books to record their observations and use them to review and revisit ideas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improve their mastery of art and design techniques, including drawing, painting and sculpture with a range of materials [for example, pencil, charcoal, paint, clay]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about great artists, architects and designers in history</a:t>
                      </a:r>
                      <a:r>
                        <a:rPr lang="en-GB" sz="1200" dirty="0">
                          <a:solidFill>
                            <a:srgbClr val="FFFFFF"/>
                          </a:solidFill>
                          <a:effectLst/>
                          <a:latin typeface="Kinetic Letters" panose="02000000000000000000" pitchFamily="50"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09405392"/>
                  </a:ext>
                </a:extLst>
              </a:tr>
              <a:tr h="807254">
                <a:tc vMerge="1">
                  <a:txBody>
                    <a:bodyPr/>
                    <a:lstStyle/>
                    <a:p>
                      <a:endParaRPr lang="en-GB"/>
                    </a:p>
                  </a:txBody>
                  <a:tcPr/>
                </a:tc>
                <a:tc>
                  <a:txBody>
                    <a:bodyPr/>
                    <a:lstStyle/>
                    <a:p>
                      <a:pPr algn="ctr">
                        <a:lnSpc>
                          <a:spcPct val="100000"/>
                        </a:lnSpc>
                        <a:spcAft>
                          <a:spcPts val="0"/>
                        </a:spcAft>
                      </a:pPr>
                      <a:r>
                        <a:rPr lang="en-GB" sz="140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Orla Kiely </a:t>
                      </a:r>
                      <a:r>
                        <a:rPr lang="en-GB" sz="140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Stem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0000"/>
                        </a:lnSpc>
                        <a:spcAft>
                          <a:spcPts val="0"/>
                        </a:spcAft>
                      </a:pPr>
                      <a:r>
                        <a:rPr lang="en-GB" sz="1400">
                          <a:effectLst/>
                          <a:latin typeface="Kinetic Letters" panose="02000000000000000000" pitchFamily="50" charset="0"/>
                          <a:ea typeface="Calibri" panose="020F0502020204030204" pitchFamily="34" charset="0"/>
                          <a:cs typeface="Arial" panose="020B0604020202020204" pitchFamily="34" charset="0"/>
                        </a:rPr>
                        <a:t>(Print work digital media work)</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Arial" panose="020B0604020202020204" pitchFamily="34" charset="0"/>
                        </a:rPr>
                        <a:t> Use a number of brush techniques using thick and thin brushes to produce shapes, textures, patterns and lines.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Arial" panose="020B0604020202020204" pitchFamily="34" charset="0"/>
                        </a:rPr>
                        <a:t> Mix colours effectively.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Arial" panose="020B0604020202020204" pitchFamily="34" charset="0"/>
                        </a:rPr>
                        <a:t> Use watercolour paint to produce washes for backgrounds then add detail.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Arial" panose="020B0604020202020204" pitchFamily="34" charset="0"/>
                        </a:rPr>
                        <a:t> Experiment with creating mood with colour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40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Paul Cadden </a:t>
                      </a:r>
                      <a:r>
                        <a:rPr lang="en-GB" sz="140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(Portraits)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Arial" panose="020B0604020202020204" pitchFamily="34" charset="0"/>
                        </a:rPr>
                        <a:t> Use pencils of different hardness to show line, tone and texture.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Arial" panose="020B0604020202020204" pitchFamily="34" charset="0"/>
                        </a:rPr>
                        <a:t> Annotate sketches to explain and elaborate ideas.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Arial" panose="020B0604020202020204" pitchFamily="34" charset="0"/>
                        </a:rPr>
                        <a:t> Sketch lightly (no need to use a rubber to correct mistakes).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Arial" panose="020B0604020202020204" pitchFamily="34" charset="0"/>
                        </a:rPr>
                        <a:t> Use shading to show light and shadow.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Arial" panose="020B0604020202020204" pitchFamily="34" charset="0"/>
                        </a:rPr>
                        <a:t> Use hatching and cross hatching to show tone and texture.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6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Ai Weiwei </a:t>
                      </a:r>
                      <a:r>
                        <a:rPr lang="en-GB" sz="1600" dirty="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6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Sunflower Seeds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0000"/>
                        </a:lnSpc>
                        <a:spcAft>
                          <a:spcPts val="0"/>
                        </a:spcAft>
                      </a:pPr>
                      <a:r>
                        <a:rPr lang="en-GB" sz="1600" dirty="0">
                          <a:solidFill>
                            <a:srgbClr val="2F5496"/>
                          </a:solidFill>
                          <a:effectLst/>
                          <a:latin typeface="Kinetic Letters" panose="02000000000000000000" pitchFamily="50" charset="0"/>
                          <a:ea typeface="Calibri" panose="020F0502020204030204" pitchFamily="34" charset="0"/>
                          <a:cs typeface="Arial" panose="020B0604020202020204" pitchFamily="34" charset="0"/>
                        </a:rPr>
                        <a:t>clay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Arial" panose="020B0604020202020204" pitchFamily="34" charset="0"/>
                        </a:rPr>
                        <a:t> Create and combine shapes to create recognisable forms (e.g. shapes made from nets or solid materials).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Arial" panose="020B0604020202020204" pitchFamily="34" charset="0"/>
                        </a:rPr>
                        <a:t> Include texture that conveys feelings, expression or movement.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Arial" panose="020B0604020202020204" pitchFamily="34" charset="0"/>
                        </a:rPr>
                        <a:t> Use clay and other mouldable materials.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Arial" panose="020B0604020202020204" pitchFamily="34" charset="0"/>
                        </a:rPr>
                        <a:t> Add materials to provide interesting detail.</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89992854"/>
                  </a:ext>
                </a:extLst>
              </a:tr>
            </a:tbl>
          </a:graphicData>
        </a:graphic>
      </p:graphicFrame>
      <p:sp>
        <p:nvSpPr>
          <p:cNvPr id="6" name="Rectangle 7"/>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3" name="Picture 12"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362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6782" y="600542"/>
            <a:ext cx="10594428" cy="706964"/>
          </a:xfrm>
        </p:spPr>
        <p:txBody>
          <a:bodyPr/>
          <a:lstStyle/>
          <a:p>
            <a:pPr algn="ctr"/>
            <a:r>
              <a:rPr lang="en-GB" sz="3200" b="1" dirty="0">
                <a:latin typeface="Kinetic Letters" panose="02000000000000000000" pitchFamily="50" charset="0"/>
                <a:cs typeface="Arial" panose="020B0604020202020204" pitchFamily="34" charset="0"/>
              </a:rPr>
              <a:t>Withymoor Primary School</a:t>
            </a:r>
            <a:br>
              <a:rPr lang="en-GB" sz="3200" b="1" dirty="0">
                <a:latin typeface="Kinetic Letters" panose="02000000000000000000" pitchFamily="50" charset="0"/>
                <a:cs typeface="Arial" panose="020B0604020202020204" pitchFamily="34" charset="0"/>
              </a:rPr>
            </a:br>
            <a:r>
              <a:rPr lang="en-GB" altLang="en-US" sz="3200" b="1" dirty="0">
                <a:latin typeface="Kinetic Letters" panose="02000000000000000000" pitchFamily="50" charset="0"/>
                <a:ea typeface="Calibri" panose="020F0502020204030204" pitchFamily="34" charset="0"/>
                <a:cs typeface="Arial" panose="020B0604020202020204" pitchFamily="34" charset="0"/>
              </a:rPr>
              <a:t>Art</a:t>
            </a:r>
            <a:r>
              <a:rPr lang="en-GB" sz="3200" b="1" dirty="0">
                <a:latin typeface="Kinetic Letters" panose="02000000000000000000" pitchFamily="50" charset="0"/>
                <a:cs typeface="Arial" panose="020B0604020202020204" pitchFamily="34" charset="0"/>
              </a:rPr>
              <a:t> Programme of Study </a:t>
            </a:r>
            <a:endParaRPr lang="en-GB" sz="3200" b="1" dirty="0">
              <a:latin typeface="Arial" panose="020B0604020202020204" pitchFamily="34" charset="0"/>
              <a:cs typeface="Arial" panose="020B0604020202020204" pitchFamily="34" charset="0"/>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600633165"/>
              </p:ext>
            </p:extLst>
          </p:nvPr>
        </p:nvGraphicFramePr>
        <p:xfrm>
          <a:off x="164052" y="1450848"/>
          <a:ext cx="11863895" cy="5193792"/>
        </p:xfrm>
        <a:graphic>
          <a:graphicData uri="http://schemas.openxmlformats.org/drawingml/2006/table">
            <a:tbl>
              <a:tblPr firstRow="1" firstCol="1" bandRow="1">
                <a:tableStyleId>{5C22544A-7EE6-4342-B048-85BDC9FD1C3A}</a:tableStyleId>
              </a:tblPr>
              <a:tblGrid>
                <a:gridCol w="490330">
                  <a:extLst>
                    <a:ext uri="{9D8B030D-6E8A-4147-A177-3AD203B41FA5}">
                      <a16:colId xmlns:a16="http://schemas.microsoft.com/office/drawing/2014/main" val="423387665"/>
                    </a:ext>
                  </a:extLst>
                </a:gridCol>
                <a:gridCol w="4142905">
                  <a:extLst>
                    <a:ext uri="{9D8B030D-6E8A-4147-A177-3AD203B41FA5}">
                      <a16:colId xmlns:a16="http://schemas.microsoft.com/office/drawing/2014/main" val="3659837862"/>
                    </a:ext>
                  </a:extLst>
                </a:gridCol>
                <a:gridCol w="3622869">
                  <a:extLst>
                    <a:ext uri="{9D8B030D-6E8A-4147-A177-3AD203B41FA5}">
                      <a16:colId xmlns:a16="http://schemas.microsoft.com/office/drawing/2014/main" val="2470477514"/>
                    </a:ext>
                  </a:extLst>
                </a:gridCol>
                <a:gridCol w="3607791">
                  <a:extLst>
                    <a:ext uri="{9D8B030D-6E8A-4147-A177-3AD203B41FA5}">
                      <a16:colId xmlns:a16="http://schemas.microsoft.com/office/drawing/2014/main" val="2667432239"/>
                    </a:ext>
                  </a:extLst>
                </a:gridCol>
              </a:tblGrid>
              <a:tr h="120968">
                <a:tc>
                  <a:txBody>
                    <a:bodyPr/>
                    <a:lstStyle/>
                    <a:p>
                      <a:pPr algn="ctr">
                        <a:lnSpc>
                          <a:spcPct val="107000"/>
                        </a:lnSpc>
                        <a:spcAft>
                          <a:spcPts val="800"/>
                        </a:spcAft>
                      </a:pPr>
                      <a:r>
                        <a:rPr lang="en-GB" sz="2000" b="1">
                          <a:effectLst/>
                          <a:latin typeface="Arial" panose="020B060402020202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Autumn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Spring</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Summer</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87449775"/>
                  </a:ext>
                </a:extLst>
              </a:tr>
              <a:tr h="120968">
                <a:tc>
                  <a:txBody>
                    <a:bodyPr/>
                    <a:lstStyle/>
                    <a:p>
                      <a:pPr algn="ctr">
                        <a:lnSpc>
                          <a:spcPct val="107000"/>
                        </a:lnSpc>
                        <a:spcAft>
                          <a:spcPts val="800"/>
                        </a:spcAft>
                      </a:pPr>
                      <a:r>
                        <a:rPr lang="en-GB" sz="2000" b="1">
                          <a:effectLst/>
                          <a:latin typeface="Arial" panose="020B060402020202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Painting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Drawing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Sculpture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8170125"/>
                  </a:ext>
                </a:extLst>
              </a:tr>
              <a:tr h="1512914">
                <a:tc rowSpan="2">
                  <a:txBody>
                    <a:bodyPr/>
                    <a:lstStyle/>
                    <a:p>
                      <a:pPr algn="ctr">
                        <a:lnSpc>
                          <a:spcPct val="100000"/>
                        </a:lnSpc>
                        <a:spcAft>
                          <a:spcPts val="0"/>
                        </a:spcAft>
                      </a:pPr>
                      <a:r>
                        <a:rPr lang="en-GB" sz="2000" b="1">
                          <a:effectLst/>
                          <a:latin typeface="Kinetic Letters" panose="02000000000000000000" pitchFamily="50" charset="0"/>
                          <a:ea typeface="Calibri" panose="020F0502020204030204" pitchFamily="34" charset="0"/>
                          <a:cs typeface="Arial" panose="020B0604020202020204" pitchFamily="34" charset="0"/>
                        </a:rPr>
                        <a:t>Year 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National Curriculum Objectives</a:t>
                      </a: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 develop their techniques, including their control and their use of materials, with creativity, experimentation and an increasing awareness of different kinds of art, craft and design.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o create sketch books to record their observations and use them to review and revisit ideas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to improve their mastery of art and design techniques, including drawing, painting and sculpture with a range of materials [for example, pencil, charcoal, paint, clay]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about great artists, architects and designers in history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0000"/>
                        </a:lnSpc>
                        <a:spcAft>
                          <a:spcPts val="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National Curriculum Objectives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 develop their techniques, including their control and their use of materials, with creativity, experimentation and an increasing awareness of different kinds of art, craft and design.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o create sketch books to record their observations and use them to review and revisit ideas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improve their mastery of art and design techniques, including drawing, painting and sculpture with a range of materials [for example, pencil, charcoal, paint, clay]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about great artists, architects and designers in history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0000"/>
                        </a:lnSpc>
                        <a:spcAft>
                          <a:spcPts val="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National Curriculum Objectives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 develop their techniques, including their control and their use of materials, with creativity, experimentation and an increasing awareness of different kinds of art, craft and design.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o create sketch books to record their observations and use them to review and revisit ideas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improve their mastery of art and design techniques, including drawing, painting and sculpture with a range of materials [for example, pencil, charcoal, paint, clay]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about great artists, architects and designers in history</a:t>
                      </a:r>
                      <a:r>
                        <a:rPr lang="en-GB" sz="1600" b="1" dirty="0">
                          <a:solidFill>
                            <a:srgbClr val="FFFFFF"/>
                          </a:solidFill>
                          <a:effectLst/>
                          <a:latin typeface="Kinetic Letters" panose="02000000000000000000" pitchFamily="50"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09405392"/>
                  </a:ext>
                </a:extLst>
              </a:tr>
              <a:tr h="807254">
                <a:tc vMerge="1">
                  <a:txBody>
                    <a:bodyPr/>
                    <a:lstStyle/>
                    <a:p>
                      <a:endParaRPr lang="en-GB"/>
                    </a:p>
                  </a:txBody>
                  <a:tcPr/>
                </a:tc>
                <a:tc>
                  <a:txBody>
                    <a:bodyPr/>
                    <a:lstStyle/>
                    <a:p>
                      <a:pPr algn="ctr">
                        <a:lnSpc>
                          <a:spcPct val="100000"/>
                        </a:lnSpc>
                        <a:spcAft>
                          <a:spcPts val="0"/>
                        </a:spcAft>
                      </a:pPr>
                      <a:r>
                        <a:rPr lang="en-GB" sz="1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Hans Holbein </a:t>
                      </a:r>
                      <a:r>
                        <a:rPr lang="en-GB" sz="1400" dirty="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Henry VIII</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 Sketch (lightly) before painting to combine line and colour.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 Create a colour palette based upon colours observed in the natural or built world.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 Use the qualities of watercolour and acrylic paints to create visually interesting pieces.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 Combine colours, tones and tints to enhance the mood of a piece.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 Use brush techniques and the qualities of paint to create texture.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 Develop a personal style of painting, drawing upon ideas from other artists.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Van Gogh </a:t>
                      </a:r>
                      <a:r>
                        <a:rPr lang="en-GB" sz="1400" dirty="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Shoes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0000"/>
                        </a:lnSpc>
                        <a:spcAft>
                          <a:spcPts val="0"/>
                        </a:spcAft>
                      </a:pPr>
                      <a:r>
                        <a:rPr lang="en-GB" sz="1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Sandra Choi-creative director of Jimmy Choo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 Use a variety of techniques to add interesting effects (e.g. reflections, shadows, direction of sunlight).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 Use a choice of techniques to depict movement, perspective, shadows and reflection.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 Choose a style of drawing suitable for the work (e.g. realistic or impressionistic).</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 Use lines to represent movement.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400" dirty="0">
                          <a:solidFill>
                            <a:srgbClr val="FF0000"/>
                          </a:solidFill>
                          <a:effectLst/>
                          <a:latin typeface="Kinetic Letters" panose="02000000000000000000" pitchFamily="50" charset="0"/>
                          <a:ea typeface="Calibri" panose="020F0502020204030204" pitchFamily="34" charset="0"/>
                          <a:cs typeface="Times New Roman" panose="02020603050405020304" pitchFamily="18" charset="0"/>
                        </a:rPr>
                        <a:t>Salvador Dali </a:t>
                      </a:r>
                      <a:r>
                        <a:rPr lang="en-GB" sz="1400" dirty="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FF0000"/>
                          </a:solidFill>
                          <a:effectLst/>
                          <a:latin typeface="Kinetic Letters" panose="02000000000000000000" pitchFamily="50" charset="0"/>
                          <a:ea typeface="Calibri" panose="020F0502020204030204" pitchFamily="34" charset="0"/>
                          <a:cs typeface="Times New Roman" panose="02020603050405020304" pitchFamily="18" charset="0"/>
                        </a:rPr>
                        <a:t> The Elephants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0000"/>
                        </a:lnSpc>
                        <a:spcAft>
                          <a:spcPts val="0"/>
                        </a:spcAft>
                      </a:pPr>
                      <a:r>
                        <a:rPr lang="en-GB" sz="1400" dirty="0">
                          <a:solidFill>
                            <a:srgbClr val="2F5496"/>
                          </a:solidFill>
                          <a:effectLst/>
                          <a:latin typeface="Kinetic Letters" panose="02000000000000000000" pitchFamily="50" charset="0"/>
                          <a:ea typeface="Calibri" panose="020F0502020204030204" pitchFamily="34" charset="0"/>
                          <a:cs typeface="Times New Roman" panose="02020603050405020304" pitchFamily="18" charset="0"/>
                        </a:rPr>
                        <a:t>Paper mache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 Show life-like qualities and real-life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proportions or, if more abstract, provoke different interpretations.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 Use tools to carve and add shapes, texture and pattern.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 Combine visual and tactile qualities.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000000"/>
                          </a:solidFill>
                          <a:effectLst/>
                          <a:latin typeface="Kinetic Letters" panose="02000000000000000000" pitchFamily="50" charset="0"/>
                          <a:ea typeface="Calibri" panose="020F0502020204030204" pitchFamily="34" charset="0"/>
                          <a:cs typeface="Times New Roman" panose="02020603050405020304" pitchFamily="18" charset="0"/>
                        </a:rPr>
                        <a:t> Use frameworks (such as wire or moulds) to provide stability and form.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89992854"/>
                  </a:ext>
                </a:extLst>
              </a:tr>
            </a:tbl>
          </a:graphicData>
        </a:graphic>
      </p:graphicFrame>
      <p:sp>
        <p:nvSpPr>
          <p:cNvPr id="6" name="Rectangle 7"/>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3" name="Picture 12"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9520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538" y="589262"/>
            <a:ext cx="10594428" cy="706964"/>
          </a:xfrm>
        </p:spPr>
        <p:txBody>
          <a:bodyPr/>
          <a:lstStyle/>
          <a:p>
            <a:pPr algn="ctr"/>
            <a:r>
              <a:rPr lang="en-GB" sz="3200" b="1" dirty="0">
                <a:latin typeface="Kinetic Letters" panose="02000000000000000000" pitchFamily="50" charset="0"/>
                <a:cs typeface="Arial" panose="020B0604020202020204" pitchFamily="34" charset="0"/>
              </a:rPr>
              <a:t>Withymoor Primary School</a:t>
            </a:r>
            <a:br>
              <a:rPr lang="en-GB" sz="3200" b="1" dirty="0">
                <a:latin typeface="Kinetic Letters" panose="02000000000000000000" pitchFamily="50" charset="0"/>
                <a:cs typeface="Arial" panose="020B0604020202020204" pitchFamily="34" charset="0"/>
              </a:rPr>
            </a:br>
            <a:r>
              <a:rPr lang="en-GB" altLang="en-US" sz="3200" b="1" dirty="0">
                <a:latin typeface="Kinetic Letters" panose="02000000000000000000" pitchFamily="50" charset="0"/>
                <a:ea typeface="Calibri" panose="020F0502020204030204" pitchFamily="34" charset="0"/>
                <a:cs typeface="Arial" panose="020B0604020202020204" pitchFamily="34" charset="0"/>
              </a:rPr>
              <a:t>Art</a:t>
            </a:r>
            <a:r>
              <a:rPr lang="en-GB" sz="3200" b="1" dirty="0">
                <a:latin typeface="Kinetic Letters" panose="02000000000000000000" pitchFamily="50" charset="0"/>
                <a:cs typeface="Arial" panose="020B0604020202020204" pitchFamily="34" charset="0"/>
              </a:rPr>
              <a:t> Programme of Study </a:t>
            </a:r>
            <a:endParaRPr lang="en-GB" sz="3200" b="1" dirty="0">
              <a:latin typeface="Arial" panose="020B0604020202020204" pitchFamily="34" charset="0"/>
              <a:cs typeface="Arial" panose="020B0604020202020204" pitchFamily="34" charset="0"/>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4094880844"/>
              </p:ext>
            </p:extLst>
          </p:nvPr>
        </p:nvGraphicFramePr>
        <p:xfrm>
          <a:off x="164052" y="1450848"/>
          <a:ext cx="11863895" cy="5193792"/>
        </p:xfrm>
        <a:graphic>
          <a:graphicData uri="http://schemas.openxmlformats.org/drawingml/2006/table">
            <a:tbl>
              <a:tblPr firstRow="1" firstCol="1" bandRow="1">
                <a:tableStyleId>{5C22544A-7EE6-4342-B048-85BDC9FD1C3A}</a:tableStyleId>
              </a:tblPr>
              <a:tblGrid>
                <a:gridCol w="490330">
                  <a:extLst>
                    <a:ext uri="{9D8B030D-6E8A-4147-A177-3AD203B41FA5}">
                      <a16:colId xmlns:a16="http://schemas.microsoft.com/office/drawing/2014/main" val="423387665"/>
                    </a:ext>
                  </a:extLst>
                </a:gridCol>
                <a:gridCol w="4142905">
                  <a:extLst>
                    <a:ext uri="{9D8B030D-6E8A-4147-A177-3AD203B41FA5}">
                      <a16:colId xmlns:a16="http://schemas.microsoft.com/office/drawing/2014/main" val="3659837862"/>
                    </a:ext>
                  </a:extLst>
                </a:gridCol>
                <a:gridCol w="3622869">
                  <a:extLst>
                    <a:ext uri="{9D8B030D-6E8A-4147-A177-3AD203B41FA5}">
                      <a16:colId xmlns:a16="http://schemas.microsoft.com/office/drawing/2014/main" val="2470477514"/>
                    </a:ext>
                  </a:extLst>
                </a:gridCol>
                <a:gridCol w="3607791">
                  <a:extLst>
                    <a:ext uri="{9D8B030D-6E8A-4147-A177-3AD203B41FA5}">
                      <a16:colId xmlns:a16="http://schemas.microsoft.com/office/drawing/2014/main" val="2667432239"/>
                    </a:ext>
                  </a:extLst>
                </a:gridCol>
              </a:tblGrid>
              <a:tr h="120968">
                <a:tc>
                  <a:txBody>
                    <a:bodyPr/>
                    <a:lstStyle/>
                    <a:p>
                      <a:pPr algn="ctr">
                        <a:lnSpc>
                          <a:spcPct val="107000"/>
                        </a:lnSpc>
                        <a:spcAft>
                          <a:spcPts val="800"/>
                        </a:spcAft>
                      </a:pPr>
                      <a:r>
                        <a:rPr lang="en-GB" sz="2000" b="1">
                          <a:effectLst/>
                          <a:latin typeface="Arial" panose="020B060402020202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Autumn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Spring</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chemeClr val="bg1"/>
                          </a:solidFill>
                          <a:effectLst/>
                          <a:latin typeface="Kinetic Letters" panose="02000000000000000000" pitchFamily="50" charset="0"/>
                          <a:ea typeface="Calibri" panose="020F0502020204030204" pitchFamily="34" charset="0"/>
                          <a:cs typeface="Arial" panose="020B0604020202020204" pitchFamily="34" charset="0"/>
                        </a:rPr>
                        <a:t>Summer</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87449775"/>
                  </a:ext>
                </a:extLst>
              </a:tr>
              <a:tr h="120968">
                <a:tc>
                  <a:txBody>
                    <a:bodyPr/>
                    <a:lstStyle/>
                    <a:p>
                      <a:pPr algn="ctr">
                        <a:lnSpc>
                          <a:spcPct val="107000"/>
                        </a:lnSpc>
                        <a:spcAft>
                          <a:spcPts val="800"/>
                        </a:spcAft>
                      </a:pPr>
                      <a:r>
                        <a:rPr lang="en-GB" sz="2000" b="1">
                          <a:effectLst/>
                          <a:latin typeface="Arial" panose="020B060402020202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Painting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Drawing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GB" sz="20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Sculpture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8170125"/>
                  </a:ext>
                </a:extLst>
              </a:tr>
              <a:tr h="1512914">
                <a:tc rowSpan="2">
                  <a:txBody>
                    <a:bodyPr/>
                    <a:lstStyle/>
                    <a:p>
                      <a:pPr algn="ctr">
                        <a:lnSpc>
                          <a:spcPct val="100000"/>
                        </a:lnSpc>
                        <a:spcAft>
                          <a:spcPts val="0"/>
                        </a:spcAft>
                      </a:pPr>
                      <a:r>
                        <a:rPr lang="en-GB" sz="2000" b="1">
                          <a:effectLst/>
                          <a:latin typeface="Kinetic Letters" panose="02000000000000000000" pitchFamily="50" charset="0"/>
                          <a:ea typeface="Calibri" panose="020F0502020204030204" pitchFamily="34" charset="0"/>
                          <a:cs typeface="Arial" panose="020B0604020202020204" pitchFamily="34" charset="0"/>
                        </a:rPr>
                        <a:t>Year 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en-GB" sz="1600" b="1">
                          <a:solidFill>
                            <a:srgbClr val="000000"/>
                          </a:solidFill>
                          <a:effectLst/>
                          <a:latin typeface="Kinetic Letters" panose="02000000000000000000" pitchFamily="50" charset="0"/>
                          <a:ea typeface="Calibri" panose="020F0502020204030204" pitchFamily="34" charset="0"/>
                          <a:cs typeface="Arial" panose="020B0604020202020204" pitchFamily="34" charset="0"/>
                        </a:rPr>
                        <a:t>National Curriculum Objectives</a:t>
                      </a:r>
                      <a:r>
                        <a:rPr lang="en-GB" sz="1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 develop their techniques, including their control and their use of materials, with creativity, experimentation and an increasing awareness of different kinds of art, craft and design.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0"/>
                        </a:spcAft>
                        <a:buFont typeface="Symbol" panose="05050102010706020507" pitchFamily="18" charset="2"/>
                        <a:buChar char=""/>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o create sketch books to record their observations and use them to review and revisit ideas </a:t>
                      </a:r>
                      <a:endParaRPr lang="en-GB" sz="11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to improve their mastery of art and design techniques, including drawing, painting and sculpture with a range of materials [for example, pencil, charcoal, paint, clay]</a:t>
                      </a:r>
                      <a:endParaRPr lang="en-GB" sz="11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about great artists, architects and designers in history</a:t>
                      </a:r>
                      <a:endParaRPr lang="en-GB" sz="1100">
                        <a:effectLst/>
                        <a:latin typeface="Calibri" panose="020F0502020204030204" pitchFamily="34" charset="0"/>
                        <a:ea typeface="Calibri" panose="020F0502020204030204" pitchFamily="34" charset="0"/>
                        <a:cs typeface="Arial" panose="020B0604020202020204" pitchFamily="34" charset="0"/>
                      </a:endParaRPr>
                    </a:p>
                    <a:p>
                      <a:pPr algn="ctr">
                        <a:lnSpc>
                          <a:spcPct val="100000"/>
                        </a:lnSpc>
                        <a:spcAft>
                          <a:spcPts val="0"/>
                        </a:spcAft>
                      </a:pPr>
                      <a:r>
                        <a:rPr lang="en-GB" sz="1600" b="1">
                          <a:solidFill>
                            <a:srgbClr val="FFFFFF"/>
                          </a:solidFill>
                          <a:effectLst/>
                          <a:latin typeface="Kinetic Letters" panose="02000000000000000000" pitchFamily="50"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National Curriculum Objectives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 develop their techniques, including their control and their use of materials, with creativity, experimentation and an increasing awareness of different kinds of art, craft and design.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o create sketch books to record their observations and use them to review and revisit ideas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improve their mastery of art and design techniques, including drawing, painting and sculpture with a range of materials [for example, pencil, charcoal, paint, clay]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about great artists, architects and designers in history</a:t>
                      </a:r>
                      <a:r>
                        <a:rPr lang="en-GB" sz="1600" b="1" dirty="0">
                          <a:solidFill>
                            <a:srgbClr val="FFFFFF"/>
                          </a:solidFill>
                          <a:effectLst/>
                          <a:latin typeface="Kinetic Letters" panose="02000000000000000000" pitchFamily="50"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en-GB" sz="1600" b="1"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 National Curriculum Objectives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 develop their techniques, including their control and their use of materials, with creativity, experimentation and an increasing awareness of different kinds of art, craft and design.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Pupils should be taught: to: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o create sketch books to record their observations and use them to review and revisit ideas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to improve their mastery of art and design techniques, including drawing, painting and sculpture with a range of materials [for example, pencil, charcoal, paint, clay]</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0000"/>
                        </a:lnSpc>
                        <a:spcAft>
                          <a:spcPts val="0"/>
                        </a:spcAft>
                        <a:buFont typeface="Symbol" panose="05050102010706020507" pitchFamily="18" charset="2"/>
                        <a:buChar char=""/>
                      </a:pPr>
                      <a:r>
                        <a:rPr lang="en-GB" sz="1400" dirty="0">
                          <a:solidFill>
                            <a:srgbClr val="000000"/>
                          </a:solidFill>
                          <a:effectLst/>
                          <a:latin typeface="Kinetic Letters" panose="02000000000000000000" pitchFamily="50" charset="0"/>
                          <a:ea typeface="Calibri" panose="020F0502020204030204" pitchFamily="34" charset="0"/>
                          <a:cs typeface="Arial" panose="020B0604020202020204" pitchFamily="34" charset="0"/>
                        </a:rPr>
                        <a:t>about great artists, architects and designers in history</a:t>
                      </a:r>
                      <a:r>
                        <a:rPr lang="en-GB" sz="1600" b="1" dirty="0">
                          <a:solidFill>
                            <a:srgbClr val="FFFFFF"/>
                          </a:solidFill>
                          <a:effectLst/>
                          <a:latin typeface="Kinetic Letters" panose="02000000000000000000" pitchFamily="50"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09405392"/>
                  </a:ext>
                </a:extLst>
              </a:tr>
              <a:tr h="807254">
                <a:tc vMerge="1">
                  <a:txBody>
                    <a:bodyPr/>
                    <a:lstStyle/>
                    <a:p>
                      <a:endParaRPr lang="en-GB"/>
                    </a:p>
                  </a:txBody>
                  <a:tcPr/>
                </a:tc>
                <a:tc>
                  <a:txBody>
                    <a:bodyPr/>
                    <a:lstStyle/>
                    <a:p>
                      <a:pPr algn="ctr">
                        <a:lnSpc>
                          <a:spcPct val="100000"/>
                        </a:lnSpc>
                        <a:spcAft>
                          <a:spcPts val="0"/>
                        </a:spcAft>
                      </a:pPr>
                      <a:r>
                        <a:rPr lang="en-GB" sz="140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Joseph M W Turner </a:t>
                      </a:r>
                      <a:r>
                        <a:rPr lang="en-GB" sz="140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Ulysses Deriding Polyphemus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Times New Roman" panose="02020603050405020304" pitchFamily="18" charset="0"/>
                        </a:rPr>
                        <a:t> Sketch (lightly) before painting to combine line and colour.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Times New Roman" panose="02020603050405020304" pitchFamily="18" charset="0"/>
                        </a:rPr>
                        <a:t> Create a colour palette based upon colours observed in the natural or built world.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Times New Roman" panose="02020603050405020304" pitchFamily="18" charset="0"/>
                        </a:rPr>
                        <a:t> Use the qualities of watercolour and acrylic paints to create visually interesting pieces.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Times New Roman" panose="02020603050405020304" pitchFamily="18" charset="0"/>
                        </a:rPr>
                        <a:t> Combine colours, tones and tints to enhance the mood of a piece.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Times New Roman" panose="02020603050405020304" pitchFamily="18" charset="0"/>
                        </a:rPr>
                        <a:t> Use brush techniques and the qualities of paint to create texture.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a:effectLst/>
                          <a:latin typeface="Courier New" panose="02070309020205020404" pitchFamily="49" charset="0"/>
                          <a:ea typeface="Calibri" panose="020F0502020204030204" pitchFamily="34" charset="0"/>
                          <a:cs typeface="Times New Roman" panose="02020603050405020304" pitchFamily="18" charset="0"/>
                        </a:rPr>
                        <a:t>•</a:t>
                      </a:r>
                      <a:r>
                        <a:rPr lang="en-GB" sz="1400">
                          <a:effectLst/>
                          <a:latin typeface="Kinetic Letters" panose="02000000000000000000" pitchFamily="50" charset="0"/>
                          <a:ea typeface="Calibri" panose="020F0502020204030204" pitchFamily="34" charset="0"/>
                          <a:cs typeface="Times New Roman" panose="02020603050405020304" pitchFamily="18" charset="0"/>
                        </a:rPr>
                        <a:t> Develop a personal style of painting, drawing upon ideas from other artists.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400" dirty="0" err="1">
                          <a:solidFill>
                            <a:srgbClr val="FF0000"/>
                          </a:solidFill>
                          <a:effectLst/>
                          <a:latin typeface="Kinetic Letters" panose="02000000000000000000" pitchFamily="50" charset="0"/>
                          <a:ea typeface="Calibri" panose="020F0502020204030204" pitchFamily="34" charset="0"/>
                          <a:cs typeface="Arial" panose="020B0604020202020204" pitchFamily="34" charset="0"/>
                        </a:rPr>
                        <a:t>Dia</a:t>
                      </a:r>
                      <a:r>
                        <a:rPr lang="en-GB" sz="1400" dirty="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 </a:t>
                      </a:r>
                      <a:r>
                        <a:rPr lang="en-GB" sz="1400">
                          <a:solidFill>
                            <a:srgbClr val="FF0000"/>
                          </a:solidFill>
                          <a:effectLst/>
                          <a:latin typeface="Kinetic Letters" panose="02000000000000000000" pitchFamily="50" charset="0"/>
                          <a:ea typeface="Calibri" panose="020F0502020204030204" pitchFamily="34" charset="0"/>
                          <a:cs typeface="Arial" panose="020B0604020202020204" pitchFamily="34" charset="0"/>
                        </a:rPr>
                        <a:t>Azzaii</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Times New Roman" panose="02020603050405020304" pitchFamily="18" charset="0"/>
                        </a:rPr>
                        <a:t> Use a variety of techniques to add interesting effects (e.g. reflections, shadows, direction of sunlight).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Times New Roman" panose="02020603050405020304" pitchFamily="18" charset="0"/>
                        </a:rPr>
                        <a:t> Use a choice of techniques to depict movement, perspective, shadows and reflection.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Times New Roman" panose="02020603050405020304" pitchFamily="18" charset="0"/>
                        </a:rPr>
                        <a:t> Choose a style of drawing suitable for the work (e.g. realistic or impressionistic).</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Times New Roman" panose="02020603050405020304" pitchFamily="18" charset="0"/>
                        </a:rPr>
                        <a:t> Use lines to represent movement.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400" dirty="0">
                          <a:solidFill>
                            <a:srgbClr val="FF0000"/>
                          </a:solidFill>
                          <a:effectLst/>
                          <a:latin typeface="Kinetic Letters" panose="02000000000000000000" pitchFamily="50" charset="0"/>
                          <a:ea typeface="Calibri" panose="020F0502020204030204" pitchFamily="34" charset="0"/>
                          <a:cs typeface="Times New Roman" panose="02020603050405020304" pitchFamily="18" charset="0"/>
                        </a:rPr>
                        <a:t>Jacob Epstein </a:t>
                      </a:r>
                      <a:r>
                        <a:rPr lang="en-GB" sz="1400" dirty="0">
                          <a:solidFill>
                            <a:srgbClr val="FF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solidFill>
                            <a:srgbClr val="FF0000"/>
                          </a:solidFill>
                          <a:effectLst/>
                          <a:latin typeface="Kinetic Letters" panose="02000000000000000000" pitchFamily="50" charset="0"/>
                          <a:ea typeface="Calibri" panose="020F0502020204030204" pitchFamily="34" charset="0"/>
                          <a:cs typeface="Times New Roman" panose="02020603050405020304" pitchFamily="18" charset="0"/>
                        </a:rPr>
                        <a:t> The Rock Drill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0000"/>
                        </a:lnSpc>
                        <a:spcAft>
                          <a:spcPts val="0"/>
                        </a:spcAft>
                      </a:pPr>
                      <a:r>
                        <a:rPr lang="en-GB" sz="1400" dirty="0">
                          <a:solidFill>
                            <a:srgbClr val="2F5496"/>
                          </a:solidFill>
                          <a:effectLst/>
                          <a:latin typeface="Kinetic Letters" panose="02000000000000000000" pitchFamily="50" charset="0"/>
                          <a:ea typeface="Calibri" panose="020F0502020204030204" pitchFamily="34" charset="0"/>
                          <a:cs typeface="Times New Roman" panose="02020603050405020304" pitchFamily="18" charset="0"/>
                        </a:rPr>
                        <a:t>Chicken wire &amp; Modroc</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Times New Roman" panose="02020603050405020304" pitchFamily="18" charset="0"/>
                        </a:rPr>
                        <a:t> Show life-like qualities and real-life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Kinetic Letters" panose="02000000000000000000" pitchFamily="50" charset="0"/>
                          <a:ea typeface="Calibri" panose="020F0502020204030204" pitchFamily="34" charset="0"/>
                          <a:cs typeface="Times New Roman" panose="02020603050405020304" pitchFamily="18" charset="0"/>
                        </a:rPr>
                        <a:t>proportions or, if more abstract, provoke different interpretations.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Times New Roman" panose="02020603050405020304" pitchFamily="18" charset="0"/>
                        </a:rPr>
                        <a:t> Use tools to carve and add shapes, texture and pattern.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Times New Roman" panose="02020603050405020304" pitchFamily="18" charset="0"/>
                        </a:rPr>
                        <a:t> Combine visual and tactile qualities.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GB" sz="1400" dirty="0">
                          <a:effectLst/>
                          <a:latin typeface="Courier New" panose="02070309020205020404" pitchFamily="49" charset="0"/>
                          <a:ea typeface="Calibri" panose="020F0502020204030204" pitchFamily="34" charset="0"/>
                          <a:cs typeface="Times New Roman" panose="02020603050405020304" pitchFamily="18" charset="0"/>
                        </a:rPr>
                        <a:t>•</a:t>
                      </a:r>
                      <a:r>
                        <a:rPr lang="en-GB" sz="1400" dirty="0">
                          <a:effectLst/>
                          <a:latin typeface="Kinetic Letters" panose="02000000000000000000" pitchFamily="50" charset="0"/>
                          <a:ea typeface="Calibri" panose="020F0502020204030204" pitchFamily="34" charset="0"/>
                          <a:cs typeface="Times New Roman" panose="02020603050405020304" pitchFamily="18" charset="0"/>
                        </a:rPr>
                        <a:t> Use frameworks (such as wire or moulds) to provide stability and form.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89992854"/>
                  </a:ext>
                </a:extLst>
              </a:tr>
            </a:tbl>
          </a:graphicData>
        </a:graphic>
      </p:graphicFrame>
      <p:sp>
        <p:nvSpPr>
          <p:cNvPr id="6" name="Rectangle 7"/>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3" name="Picture 12"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9268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dirty="0">
                <a:latin typeface="Kinetic Letters" panose="02000000000000000000" pitchFamily="50" charset="0"/>
                <a:cs typeface="Arial" panose="020B0604020202020204" pitchFamily="34" charset="0"/>
              </a:rPr>
              <a:t>Art Progression</a:t>
            </a:r>
            <a:br>
              <a:rPr lang="en-GB" sz="4400" b="1" dirty="0">
                <a:latin typeface="Kinetic Letters" panose="02000000000000000000" pitchFamily="50" charset="0"/>
                <a:cs typeface="Arial" panose="020B0604020202020204" pitchFamily="34" charset="0"/>
              </a:rPr>
            </a:br>
            <a:r>
              <a:rPr lang="en-GB" sz="4400" b="1" dirty="0">
                <a:latin typeface="Kinetic Letters" panose="02000000000000000000" pitchFamily="50" charset="0"/>
                <a:cs typeface="Arial" panose="020B0604020202020204" pitchFamily="34" charset="0"/>
              </a:rPr>
              <a:t>Key Skill: Painting</a:t>
            </a:r>
            <a:endParaRPr lang="en-GB" sz="4400" dirty="0">
              <a:latin typeface="Kinetic Letters" panose="02000000000000000000" pitchFamily="50" charset="0"/>
            </a:endParaRPr>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4"/>
          <p:cNvGraphicFramePr>
            <a:graphicFrameLocks noGrp="1"/>
          </p:cNvGraphicFramePr>
          <p:nvPr>
            <p:ph idx="1"/>
            <p:extLst>
              <p:ext uri="{D42A27DB-BD31-4B8C-83A1-F6EECF244321}">
                <p14:modId xmlns:p14="http://schemas.microsoft.com/office/powerpoint/2010/main" val="2216677237"/>
              </p:ext>
            </p:extLst>
          </p:nvPr>
        </p:nvGraphicFramePr>
        <p:xfrm>
          <a:off x="557048" y="2301546"/>
          <a:ext cx="11225049" cy="3933239"/>
        </p:xfrm>
        <a:graphic>
          <a:graphicData uri="http://schemas.openxmlformats.org/drawingml/2006/table">
            <a:tbl>
              <a:tblPr firstRow="1" firstCol="1" bandRow="1">
                <a:tableStyleId>{5C22544A-7EE6-4342-B048-85BDC9FD1C3A}</a:tableStyleId>
              </a:tblPr>
              <a:tblGrid>
                <a:gridCol w="1207957">
                  <a:extLst>
                    <a:ext uri="{9D8B030D-6E8A-4147-A177-3AD203B41FA5}">
                      <a16:colId xmlns:a16="http://schemas.microsoft.com/office/drawing/2014/main" val="875506903"/>
                    </a:ext>
                  </a:extLst>
                </a:gridCol>
                <a:gridCol w="1036903">
                  <a:extLst>
                    <a:ext uri="{9D8B030D-6E8A-4147-A177-3AD203B41FA5}">
                      <a16:colId xmlns:a16="http://schemas.microsoft.com/office/drawing/2014/main" val="3991338275"/>
                    </a:ext>
                  </a:extLst>
                </a:gridCol>
                <a:gridCol w="2996410">
                  <a:extLst>
                    <a:ext uri="{9D8B030D-6E8A-4147-A177-3AD203B41FA5}">
                      <a16:colId xmlns:a16="http://schemas.microsoft.com/office/drawing/2014/main" val="2826591961"/>
                    </a:ext>
                  </a:extLst>
                </a:gridCol>
                <a:gridCol w="2866755">
                  <a:extLst>
                    <a:ext uri="{9D8B030D-6E8A-4147-A177-3AD203B41FA5}">
                      <a16:colId xmlns:a16="http://schemas.microsoft.com/office/drawing/2014/main" val="3189198606"/>
                    </a:ext>
                  </a:extLst>
                </a:gridCol>
                <a:gridCol w="3117024">
                  <a:extLst>
                    <a:ext uri="{9D8B030D-6E8A-4147-A177-3AD203B41FA5}">
                      <a16:colId xmlns:a16="http://schemas.microsoft.com/office/drawing/2014/main" val="2757904631"/>
                    </a:ext>
                  </a:extLst>
                </a:gridCol>
              </a:tblGrid>
              <a:tr h="228063">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Key Concept</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ea typeface="Calibri" panose="020F0502020204030204" pitchFamily="34" charset="0"/>
                          <a:cs typeface="Arial" panose="020B0604020202020204" pitchFamily="34" charset="0"/>
                        </a:rPr>
                        <a:t>Medium</a:t>
                      </a: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Key Stage One</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Lower Key Stage Two</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Upper Key Stage Two</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3001791270"/>
                  </a:ext>
                </a:extLst>
              </a:tr>
              <a:tr h="3639742">
                <a:tc>
                  <a:txBody>
                    <a:bodyPr/>
                    <a:lstStyle/>
                    <a:p>
                      <a:pPr marL="0" lvl="0" indent="0">
                        <a:lnSpc>
                          <a:spcPct val="107000"/>
                        </a:lnSpc>
                        <a:spcAft>
                          <a:spcPts val="0"/>
                        </a:spcAft>
                        <a:buFont typeface="Symbol" panose="05050102010706020507" pitchFamily="18" charset="2"/>
                        <a:buNone/>
                      </a:pPr>
                      <a:endParaRPr lang="en-GB" sz="1800" dirty="0">
                        <a:effectLst/>
                        <a:latin typeface="Kinetic Letters" panose="02000000000000000000" pitchFamily="50" charset="0"/>
                        <a:cs typeface="Arial" panose="020B0604020202020204" pitchFamily="34" charset="0"/>
                      </a:endParaRPr>
                    </a:p>
                    <a:p>
                      <a:pPr>
                        <a:lnSpc>
                          <a:spcPct val="107000"/>
                        </a:lnSpc>
                        <a:spcAft>
                          <a:spcPts val="0"/>
                        </a:spcAft>
                      </a:pPr>
                      <a:r>
                        <a:rPr lang="en-GB" sz="1800" dirty="0">
                          <a:effectLst/>
                          <a:latin typeface="Kinetic Letters" panose="02000000000000000000" pitchFamily="50" charset="0"/>
                          <a:cs typeface="Arial" panose="020B0604020202020204" pitchFamily="34" charset="0"/>
                        </a:rPr>
                        <a:t> </a:t>
                      </a:r>
                      <a:r>
                        <a:rPr lang="en-GB" sz="1800" dirty="0">
                          <a:latin typeface="Kinetic Letters" panose="02000000000000000000" pitchFamily="50" charset="0"/>
                        </a:rPr>
                        <a:t>Master techniques: </a:t>
                      </a:r>
                    </a:p>
                    <a:p>
                      <a:pPr>
                        <a:lnSpc>
                          <a:spcPct val="107000"/>
                        </a:lnSpc>
                        <a:spcAft>
                          <a:spcPts val="0"/>
                        </a:spcAft>
                      </a:pPr>
                      <a:r>
                        <a:rPr lang="en-GB" sz="1800" b="0" i="0" u="none" strike="noStrike" kern="1200" baseline="0" dirty="0">
                          <a:solidFill>
                            <a:schemeClr val="lt1"/>
                          </a:solidFill>
                          <a:latin typeface="Kinetic Letters" panose="02000000000000000000" pitchFamily="50" charset="0"/>
                          <a:ea typeface="+mn-ea"/>
                          <a:cs typeface="+mn-cs"/>
                        </a:rPr>
                        <a:t>This concept involves developing a skill set so that ideas may be communicated</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nSpc>
                          <a:spcPct val="107000"/>
                        </a:lnSpc>
                        <a:spcAft>
                          <a:spcPts val="0"/>
                        </a:spcAft>
                      </a:pP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p>
                      <a:pPr>
                        <a:lnSpc>
                          <a:spcPct val="107000"/>
                        </a:lnSpc>
                        <a:spcAft>
                          <a:spcPts val="0"/>
                        </a:spcAft>
                      </a:pPr>
                      <a:r>
                        <a:rPr lang="en-GB" sz="1800" dirty="0">
                          <a:effectLst/>
                          <a:latin typeface="Kinetic Letters" panose="02000000000000000000" pitchFamily="50" charset="0"/>
                          <a:ea typeface="Calibri" panose="020F0502020204030204" pitchFamily="34" charset="0"/>
                          <a:cs typeface="Arial" panose="020B0604020202020204" pitchFamily="34" charset="0"/>
                        </a:rPr>
                        <a:t>Painting</a:t>
                      </a:r>
                    </a:p>
                  </a:txBody>
                  <a:tcPr marL="21355" marR="21355" marT="0" marB="0"/>
                </a:tc>
                <a:tc>
                  <a:txBody>
                    <a:bodyPr/>
                    <a:lstStyle/>
                    <a:p>
                      <a:r>
                        <a:rPr lang="en-GB" sz="1800" dirty="0">
                          <a:effectLst/>
                          <a:latin typeface="Kinetic Letters" panose="02000000000000000000" pitchFamily="50" charset="0"/>
                          <a:cs typeface="Arial" panose="020B0604020202020204" pitchFamily="34" charset="0"/>
                        </a:rPr>
                        <a:t> </a:t>
                      </a:r>
                      <a:r>
                        <a:rPr lang="en-GB" sz="1800" b="0" i="0" u="none" strike="noStrike" kern="1200" baseline="0" dirty="0">
                          <a:solidFill>
                            <a:schemeClr val="dk1"/>
                          </a:solidFill>
                          <a:latin typeface="Kinetic Letters" panose="02000000000000000000" pitchFamily="50" charset="0"/>
                          <a:ea typeface="+mn-ea"/>
                          <a:cs typeface="+mn-cs"/>
                        </a:rPr>
                        <a:t>• Use thick and thin brushes. </a:t>
                      </a:r>
                    </a:p>
                    <a:p>
                      <a:r>
                        <a:rPr lang="en-GB" sz="1800" b="0" i="0" u="none" strike="noStrike" kern="1200" baseline="0" dirty="0">
                          <a:solidFill>
                            <a:schemeClr val="dk1"/>
                          </a:solidFill>
                          <a:latin typeface="Kinetic Letters" panose="02000000000000000000" pitchFamily="50" charset="0"/>
                          <a:ea typeface="+mn-ea"/>
                          <a:cs typeface="+mn-cs"/>
                        </a:rPr>
                        <a:t>• Mix primary colours to make secondary. </a:t>
                      </a:r>
                    </a:p>
                    <a:p>
                      <a:r>
                        <a:rPr lang="en-GB" sz="1800" b="0" i="0" u="none" strike="noStrike" kern="1200" baseline="0" dirty="0">
                          <a:solidFill>
                            <a:schemeClr val="dk1"/>
                          </a:solidFill>
                          <a:latin typeface="Kinetic Letters" panose="02000000000000000000" pitchFamily="50" charset="0"/>
                          <a:ea typeface="+mn-ea"/>
                          <a:cs typeface="+mn-cs"/>
                        </a:rPr>
                        <a:t>• Add white to colours to make tints and black to colours to make tones. </a:t>
                      </a:r>
                    </a:p>
                    <a:p>
                      <a:r>
                        <a:rPr lang="en-GB" sz="1800" b="0" i="0" u="none" strike="noStrike" kern="1200" baseline="0" dirty="0">
                          <a:solidFill>
                            <a:schemeClr val="dk1"/>
                          </a:solidFill>
                          <a:latin typeface="Kinetic Letters" panose="02000000000000000000" pitchFamily="50" charset="0"/>
                          <a:ea typeface="+mn-ea"/>
                          <a:cs typeface="+mn-cs"/>
                        </a:rPr>
                        <a:t>• Create colour wheels. 	</a:t>
                      </a:r>
                    </a:p>
                    <a:p>
                      <a:pPr>
                        <a:lnSpc>
                          <a:spcPct val="107000"/>
                        </a:lnSpc>
                        <a:spcAft>
                          <a:spcPts val="0"/>
                        </a:spcAft>
                      </a:pP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r>
                        <a:rPr lang="en-GB" sz="1800" b="0" i="0" u="none" strike="noStrike" kern="1200" baseline="0" dirty="0">
                          <a:solidFill>
                            <a:schemeClr val="dk1"/>
                          </a:solidFill>
                          <a:latin typeface="Kinetic Letters" panose="02000000000000000000" pitchFamily="50" charset="0"/>
                          <a:ea typeface="+mn-ea"/>
                          <a:cs typeface="+mn-cs"/>
                        </a:rPr>
                        <a:t>• Use a number of brush techniques using thick and thin brushes to produce shapes, textures, patterns and lines. </a:t>
                      </a:r>
                    </a:p>
                    <a:p>
                      <a:r>
                        <a:rPr lang="en-GB" sz="1800" b="0" i="0" u="none" strike="noStrike" kern="1200" baseline="0" dirty="0">
                          <a:solidFill>
                            <a:schemeClr val="dk1"/>
                          </a:solidFill>
                          <a:latin typeface="Kinetic Letters" panose="02000000000000000000" pitchFamily="50" charset="0"/>
                          <a:ea typeface="+mn-ea"/>
                          <a:cs typeface="+mn-cs"/>
                        </a:rPr>
                        <a:t>• Mix colours effectively. </a:t>
                      </a:r>
                    </a:p>
                    <a:p>
                      <a:r>
                        <a:rPr lang="en-GB" sz="1800" b="0" i="0" u="none" strike="noStrike" kern="1200" baseline="0" dirty="0">
                          <a:solidFill>
                            <a:schemeClr val="dk1"/>
                          </a:solidFill>
                          <a:latin typeface="Kinetic Letters" panose="02000000000000000000" pitchFamily="50" charset="0"/>
                          <a:ea typeface="+mn-ea"/>
                          <a:cs typeface="+mn-cs"/>
                        </a:rPr>
                        <a:t>• Use watercolour paint to produce washes for backgrounds then add detail. </a:t>
                      </a:r>
                    </a:p>
                    <a:p>
                      <a:r>
                        <a:rPr lang="en-GB" sz="1800" b="0" i="0" u="none" strike="noStrike" kern="1200" baseline="0" dirty="0">
                          <a:solidFill>
                            <a:schemeClr val="dk1"/>
                          </a:solidFill>
                          <a:latin typeface="Kinetic Letters" panose="02000000000000000000" pitchFamily="50" charset="0"/>
                          <a:ea typeface="+mn-ea"/>
                          <a:cs typeface="+mn-cs"/>
                        </a:rPr>
                        <a:t>• Experiment with creating mood with colour 	</a:t>
                      </a:r>
                    </a:p>
                    <a:p>
                      <a:pPr>
                        <a:spcAft>
                          <a:spcPts val="0"/>
                        </a:spcAft>
                      </a:pP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r>
                        <a:rPr lang="en-GB" sz="1800" dirty="0">
                          <a:effectLst/>
                          <a:latin typeface="Kinetic Letters" panose="02000000000000000000" pitchFamily="50" charset="0"/>
                          <a:cs typeface="Arial" panose="020B0604020202020204" pitchFamily="34" charset="0"/>
                        </a:rPr>
                        <a:t> </a:t>
                      </a:r>
                      <a:r>
                        <a:rPr lang="en-GB" sz="1800" b="0" i="0" u="none" strike="noStrike" kern="1200" baseline="0" dirty="0">
                          <a:solidFill>
                            <a:schemeClr val="dk1"/>
                          </a:solidFill>
                          <a:latin typeface="Kinetic Letters" panose="02000000000000000000" pitchFamily="50" charset="0"/>
                          <a:ea typeface="+mn-ea"/>
                          <a:cs typeface="+mn-cs"/>
                        </a:rPr>
                        <a:t>• Sketch (lightly) before painting to combine line and colour. </a:t>
                      </a:r>
                    </a:p>
                    <a:p>
                      <a:r>
                        <a:rPr lang="en-GB" sz="1800" b="0" i="0" u="none" strike="noStrike" kern="1200" baseline="0" dirty="0">
                          <a:solidFill>
                            <a:schemeClr val="dk1"/>
                          </a:solidFill>
                          <a:latin typeface="Kinetic Letters" panose="02000000000000000000" pitchFamily="50" charset="0"/>
                          <a:ea typeface="+mn-ea"/>
                          <a:cs typeface="+mn-cs"/>
                        </a:rPr>
                        <a:t>• Create a colour palette based upon colours observed in the natural or built world. </a:t>
                      </a:r>
                    </a:p>
                    <a:p>
                      <a:r>
                        <a:rPr lang="en-GB" sz="1800" b="0" i="0" u="none" strike="noStrike" kern="1200" baseline="0" dirty="0">
                          <a:solidFill>
                            <a:schemeClr val="dk1"/>
                          </a:solidFill>
                          <a:latin typeface="Kinetic Letters" panose="02000000000000000000" pitchFamily="50" charset="0"/>
                          <a:ea typeface="+mn-ea"/>
                          <a:cs typeface="+mn-cs"/>
                        </a:rPr>
                        <a:t>• Use the qualities of watercolour and acrylic paints to create visually interesting pieces. </a:t>
                      </a:r>
                    </a:p>
                    <a:p>
                      <a:r>
                        <a:rPr lang="en-GB" sz="1800" b="0" i="0" u="none" strike="noStrike" kern="1200" baseline="0" dirty="0">
                          <a:solidFill>
                            <a:schemeClr val="dk1"/>
                          </a:solidFill>
                          <a:latin typeface="Kinetic Letters" panose="02000000000000000000" pitchFamily="50" charset="0"/>
                          <a:ea typeface="+mn-ea"/>
                          <a:cs typeface="+mn-cs"/>
                        </a:rPr>
                        <a:t>• Combine colours, tones and tints to enhance the mood of a piece. </a:t>
                      </a:r>
                    </a:p>
                    <a:p>
                      <a:r>
                        <a:rPr lang="en-GB" sz="1800" b="0" i="0" u="none" strike="noStrike" kern="1200" baseline="0" dirty="0">
                          <a:solidFill>
                            <a:schemeClr val="dk1"/>
                          </a:solidFill>
                          <a:latin typeface="Kinetic Letters" panose="02000000000000000000" pitchFamily="50" charset="0"/>
                          <a:ea typeface="+mn-ea"/>
                          <a:cs typeface="+mn-cs"/>
                        </a:rPr>
                        <a:t>• Use brush techniques and the qualities of paint to create texture. </a:t>
                      </a:r>
                    </a:p>
                    <a:p>
                      <a:r>
                        <a:rPr lang="en-GB" sz="1800" b="0" i="0" u="none" strike="noStrike" kern="1200" baseline="0" dirty="0">
                          <a:solidFill>
                            <a:schemeClr val="dk1"/>
                          </a:solidFill>
                          <a:latin typeface="Kinetic Letters" panose="02000000000000000000" pitchFamily="50" charset="0"/>
                          <a:ea typeface="+mn-ea"/>
                          <a:cs typeface="+mn-cs"/>
                        </a:rPr>
                        <a:t>• Develop a personal style of painting, drawing upon ideas from other artists. 	</a:t>
                      </a:r>
                    </a:p>
                    <a:p>
                      <a:pPr>
                        <a:lnSpc>
                          <a:spcPct val="107000"/>
                        </a:lnSpc>
                        <a:spcAft>
                          <a:spcPts val="0"/>
                        </a:spcAft>
                      </a:pP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426591252"/>
                  </a:ext>
                </a:extLst>
              </a:tr>
            </a:tbl>
          </a:graphicData>
        </a:graphic>
      </p:graphicFrame>
    </p:spTree>
    <p:extLst>
      <p:ext uri="{BB962C8B-B14F-4D97-AF65-F5344CB8AC3E}">
        <p14:creationId xmlns:p14="http://schemas.microsoft.com/office/powerpoint/2010/main" val="2108441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800" b="1" dirty="0">
                <a:latin typeface="Kinetic Letters" panose="02000000000000000000" pitchFamily="50" charset="0"/>
                <a:cs typeface="Arial" panose="020B0604020202020204" pitchFamily="34" charset="0"/>
              </a:rPr>
              <a:t>Art Progression</a:t>
            </a:r>
            <a:br>
              <a:rPr lang="en-GB" sz="4800" b="1" dirty="0">
                <a:latin typeface="Kinetic Letters" panose="02000000000000000000" pitchFamily="50" charset="0"/>
                <a:cs typeface="Arial" panose="020B0604020202020204" pitchFamily="34" charset="0"/>
              </a:rPr>
            </a:br>
            <a:r>
              <a:rPr lang="en-GB" sz="4800" b="1" dirty="0">
                <a:latin typeface="Kinetic Letters" panose="02000000000000000000" pitchFamily="50" charset="0"/>
                <a:cs typeface="Arial" panose="020B0604020202020204" pitchFamily="34" charset="0"/>
              </a:rPr>
              <a:t>Key Skill: Drawing</a:t>
            </a:r>
            <a:endParaRPr lang="en-GB" sz="4800" dirty="0">
              <a:latin typeface="Kinetic Letters" panose="02000000000000000000" pitchFamily="50" charset="0"/>
            </a:endParaRPr>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4"/>
          <p:cNvGraphicFramePr>
            <a:graphicFrameLocks noGrp="1"/>
          </p:cNvGraphicFramePr>
          <p:nvPr>
            <p:ph idx="1"/>
            <p:extLst>
              <p:ext uri="{D42A27DB-BD31-4B8C-83A1-F6EECF244321}">
                <p14:modId xmlns:p14="http://schemas.microsoft.com/office/powerpoint/2010/main" val="3194108839"/>
              </p:ext>
            </p:extLst>
          </p:nvPr>
        </p:nvGraphicFramePr>
        <p:xfrm>
          <a:off x="557048" y="2301546"/>
          <a:ext cx="11225049" cy="4133977"/>
        </p:xfrm>
        <a:graphic>
          <a:graphicData uri="http://schemas.openxmlformats.org/drawingml/2006/table">
            <a:tbl>
              <a:tblPr firstRow="1" firstCol="1" bandRow="1">
                <a:tableStyleId>{5C22544A-7EE6-4342-B048-85BDC9FD1C3A}</a:tableStyleId>
              </a:tblPr>
              <a:tblGrid>
                <a:gridCol w="1207957">
                  <a:extLst>
                    <a:ext uri="{9D8B030D-6E8A-4147-A177-3AD203B41FA5}">
                      <a16:colId xmlns:a16="http://schemas.microsoft.com/office/drawing/2014/main" val="875506903"/>
                    </a:ext>
                  </a:extLst>
                </a:gridCol>
                <a:gridCol w="1036903">
                  <a:extLst>
                    <a:ext uri="{9D8B030D-6E8A-4147-A177-3AD203B41FA5}">
                      <a16:colId xmlns:a16="http://schemas.microsoft.com/office/drawing/2014/main" val="3991338275"/>
                    </a:ext>
                  </a:extLst>
                </a:gridCol>
                <a:gridCol w="2996410">
                  <a:extLst>
                    <a:ext uri="{9D8B030D-6E8A-4147-A177-3AD203B41FA5}">
                      <a16:colId xmlns:a16="http://schemas.microsoft.com/office/drawing/2014/main" val="2826591961"/>
                    </a:ext>
                  </a:extLst>
                </a:gridCol>
                <a:gridCol w="2866755">
                  <a:extLst>
                    <a:ext uri="{9D8B030D-6E8A-4147-A177-3AD203B41FA5}">
                      <a16:colId xmlns:a16="http://schemas.microsoft.com/office/drawing/2014/main" val="3189198606"/>
                    </a:ext>
                  </a:extLst>
                </a:gridCol>
                <a:gridCol w="3117024">
                  <a:extLst>
                    <a:ext uri="{9D8B030D-6E8A-4147-A177-3AD203B41FA5}">
                      <a16:colId xmlns:a16="http://schemas.microsoft.com/office/drawing/2014/main" val="2757904631"/>
                    </a:ext>
                  </a:extLst>
                </a:gridCol>
              </a:tblGrid>
              <a:tr h="228063">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Key Concept</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ea typeface="Calibri" panose="020F0502020204030204" pitchFamily="34" charset="0"/>
                          <a:cs typeface="Arial" panose="020B0604020202020204" pitchFamily="34" charset="0"/>
                        </a:rPr>
                        <a:t>Medium</a:t>
                      </a: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Key Stage One</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Lower Key Stage Two</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Upper Key Stage Two</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3001791270"/>
                  </a:ext>
                </a:extLst>
              </a:tr>
              <a:tr h="3639742">
                <a:tc>
                  <a:txBody>
                    <a:bodyPr/>
                    <a:lstStyle/>
                    <a:p>
                      <a:pPr marL="0" lvl="0" indent="0">
                        <a:lnSpc>
                          <a:spcPct val="107000"/>
                        </a:lnSpc>
                        <a:spcAft>
                          <a:spcPts val="0"/>
                        </a:spcAft>
                        <a:buFont typeface="Symbol" panose="05050102010706020507" pitchFamily="18" charset="2"/>
                        <a:buNone/>
                      </a:pPr>
                      <a:endParaRPr lang="en-GB" sz="1800" dirty="0">
                        <a:effectLst/>
                        <a:latin typeface="Kinetic Letters" panose="02000000000000000000" pitchFamily="50" charset="0"/>
                        <a:cs typeface="Arial" panose="020B0604020202020204" pitchFamily="34" charset="0"/>
                      </a:endParaRPr>
                    </a:p>
                    <a:p>
                      <a:pPr>
                        <a:lnSpc>
                          <a:spcPct val="107000"/>
                        </a:lnSpc>
                        <a:spcAft>
                          <a:spcPts val="0"/>
                        </a:spcAft>
                      </a:pPr>
                      <a:r>
                        <a:rPr lang="en-GB" sz="1800" dirty="0">
                          <a:effectLst/>
                          <a:latin typeface="Kinetic Letters" panose="02000000000000000000" pitchFamily="50" charset="0"/>
                          <a:cs typeface="Arial" panose="020B0604020202020204" pitchFamily="34" charset="0"/>
                        </a:rPr>
                        <a:t> </a:t>
                      </a:r>
                      <a:r>
                        <a:rPr lang="en-GB" sz="1800" dirty="0">
                          <a:latin typeface="Kinetic Letters" panose="02000000000000000000" pitchFamily="50" charset="0"/>
                        </a:rPr>
                        <a:t>Master techniques: </a:t>
                      </a:r>
                    </a:p>
                    <a:p>
                      <a:pPr>
                        <a:lnSpc>
                          <a:spcPct val="107000"/>
                        </a:lnSpc>
                        <a:spcAft>
                          <a:spcPts val="0"/>
                        </a:spcAft>
                      </a:pPr>
                      <a:r>
                        <a:rPr lang="en-GB" sz="1800" b="0" i="0" u="none" strike="noStrike" kern="1200" baseline="0" dirty="0">
                          <a:solidFill>
                            <a:schemeClr val="lt1"/>
                          </a:solidFill>
                          <a:latin typeface="Kinetic Letters" panose="02000000000000000000" pitchFamily="50" charset="0"/>
                          <a:ea typeface="+mn-ea"/>
                          <a:cs typeface="+mn-cs"/>
                        </a:rPr>
                        <a:t>This concept involves developing a skill set so that ideas may be communicated</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nSpc>
                          <a:spcPct val="107000"/>
                        </a:lnSpc>
                        <a:spcAft>
                          <a:spcPts val="0"/>
                        </a:spcAft>
                      </a:pP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p>
                      <a:pPr>
                        <a:lnSpc>
                          <a:spcPct val="107000"/>
                        </a:lnSpc>
                        <a:spcAft>
                          <a:spcPts val="0"/>
                        </a:spcAft>
                      </a:pPr>
                      <a:r>
                        <a:rPr lang="en-GB" sz="1800" dirty="0">
                          <a:effectLst/>
                          <a:latin typeface="Kinetic Letters" panose="02000000000000000000" pitchFamily="50" charset="0"/>
                          <a:ea typeface="Calibri" panose="020F0502020204030204" pitchFamily="34" charset="0"/>
                          <a:cs typeface="Arial" panose="020B0604020202020204" pitchFamily="34" charset="0"/>
                        </a:rPr>
                        <a:t>Drawing</a:t>
                      </a:r>
                    </a:p>
                  </a:txBody>
                  <a:tcPr marL="21355" marR="21355" marT="0" marB="0"/>
                </a:tc>
                <a:tc>
                  <a:txBody>
                    <a:bodyPr/>
                    <a:lstStyle/>
                    <a:p>
                      <a:r>
                        <a:rPr lang="en-GB" sz="1800" b="0" i="0" u="none" strike="noStrike" kern="1200" baseline="0" dirty="0">
                          <a:solidFill>
                            <a:schemeClr val="dk1"/>
                          </a:solidFill>
                          <a:latin typeface="Kinetic Letters" panose="02000000000000000000" pitchFamily="50" charset="0"/>
                          <a:ea typeface="+mn-ea"/>
                          <a:cs typeface="+mn-cs"/>
                        </a:rPr>
                        <a:t>• Draw lines of different sizes and thickness.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Colour (own work) neatly following the lines.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Show pattern and texture by adding dots and lines.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Show different tones by using coloured pencils. 	</a:t>
                      </a:r>
                    </a:p>
                    <a:p>
                      <a:pPr>
                        <a:lnSpc>
                          <a:spcPct val="107000"/>
                        </a:lnSpc>
                        <a:spcAft>
                          <a:spcPts val="0"/>
                        </a:spcAft>
                      </a:pP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r>
                        <a:rPr lang="en-GB" sz="1800" b="0" i="0" u="none" strike="noStrike" kern="1200" baseline="0" dirty="0">
                          <a:solidFill>
                            <a:schemeClr val="dk1"/>
                          </a:solidFill>
                          <a:latin typeface="Kinetic Letters" panose="02000000000000000000" pitchFamily="50" charset="0"/>
                          <a:ea typeface="+mn-ea"/>
                          <a:cs typeface="+mn-cs"/>
                        </a:rPr>
                        <a:t>• Use pencils of different hardness to show line, tone and texture.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Annotate sketches to explain and elaborate ideas.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Sketch lightly (no need to use a rubber to correct mistakes).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Use shading to show light and shadow. </a:t>
                      </a:r>
                    </a:p>
                    <a:p>
                      <a:endParaRPr lang="en-GB" sz="1800" b="0" i="0" u="none" strike="noStrike" kern="1200" baseline="0" dirty="0">
                        <a:solidFill>
                          <a:schemeClr val="dk1"/>
                        </a:solidFill>
                        <a:latin typeface="Kinetic Letters" panose="02000000000000000000" pitchFamily="50" charset="0"/>
                        <a:ea typeface="+mn-ea"/>
                        <a:cs typeface="+mn-cs"/>
                      </a:endParaRPr>
                    </a:p>
                    <a:p>
                      <a:pPr marL="0" algn="l" defTabSz="457200" rtl="0" eaLnBrk="1" latinLnBrk="0" hangingPunct="1"/>
                      <a:r>
                        <a:rPr lang="en-GB" sz="1800" b="0" i="0" u="none" strike="noStrike" kern="1200" baseline="0" dirty="0">
                          <a:solidFill>
                            <a:schemeClr val="dk1"/>
                          </a:solidFill>
                          <a:latin typeface="Kinetic Letters" panose="02000000000000000000" pitchFamily="50" charset="0"/>
                          <a:ea typeface="+mn-ea"/>
                          <a:cs typeface="+mn-cs"/>
                        </a:rPr>
                        <a:t>• Use hatching and cross hatching to show tone and texture. 	</a:t>
                      </a:r>
                    </a:p>
                    <a:p>
                      <a:pPr marL="0" algn="l" defTabSz="457200" rtl="0" eaLnBrk="1" latinLnBrk="0" hangingPunct="1">
                        <a:spcAft>
                          <a:spcPts val="0"/>
                        </a:spcAft>
                      </a:pPr>
                      <a:endParaRPr lang="en-GB" sz="1800" b="0" i="0" u="none" strike="noStrike" kern="1200" baseline="0" dirty="0">
                        <a:solidFill>
                          <a:schemeClr val="dk1"/>
                        </a:solidFill>
                        <a:latin typeface="Kinetic Letters" panose="02000000000000000000" pitchFamily="50" charset="0"/>
                        <a:ea typeface="+mn-ea"/>
                        <a:cs typeface="+mn-cs"/>
                      </a:endParaRPr>
                    </a:p>
                  </a:txBody>
                  <a:tcPr marL="21355" marR="21355" marT="0" marB="0"/>
                </a:tc>
                <a:tc>
                  <a:txBody>
                    <a:bodyPr/>
                    <a:lstStyle/>
                    <a:p>
                      <a:r>
                        <a:rPr lang="en-GB" sz="1800" b="0" i="0" u="none" strike="noStrike" kern="1200" baseline="0" dirty="0">
                          <a:solidFill>
                            <a:schemeClr val="dk1"/>
                          </a:solidFill>
                          <a:latin typeface="Kinetic Letters" panose="02000000000000000000" pitchFamily="50" charset="0"/>
                          <a:ea typeface="+mn-ea"/>
                          <a:cs typeface="+mn-cs"/>
                        </a:rPr>
                        <a:t>• Use a variety of techniques to add interesting effects (e.g. reflections, shadows, direction of sunlight).</a:t>
                      </a:r>
                    </a:p>
                    <a:p>
                      <a:r>
                        <a:rPr lang="en-GB" sz="1800" b="0" i="0" u="none" strike="noStrike" kern="1200" baseline="0" dirty="0">
                          <a:solidFill>
                            <a:schemeClr val="dk1"/>
                          </a:solidFill>
                          <a:latin typeface="Kinetic Letters" panose="02000000000000000000" pitchFamily="50" charset="0"/>
                          <a:ea typeface="+mn-ea"/>
                          <a:cs typeface="+mn-cs"/>
                        </a:rPr>
                        <a:t> </a:t>
                      </a:r>
                    </a:p>
                    <a:p>
                      <a:r>
                        <a:rPr lang="en-GB" sz="1800" b="0" i="0" u="none" strike="noStrike" kern="1200" baseline="0" dirty="0">
                          <a:solidFill>
                            <a:schemeClr val="dk1"/>
                          </a:solidFill>
                          <a:latin typeface="Kinetic Letters" panose="02000000000000000000" pitchFamily="50" charset="0"/>
                          <a:ea typeface="+mn-ea"/>
                          <a:cs typeface="+mn-cs"/>
                        </a:rPr>
                        <a:t>• Use a choice of techniques to depict movement, perspective, shadows and reflection.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Choose a style of drawing suitable for the work (e.g. realistic or impressionistic).</a:t>
                      </a:r>
                    </a:p>
                    <a:p>
                      <a:r>
                        <a:rPr lang="en-GB" sz="1800" b="0" i="0" u="none" strike="noStrike" kern="1200" baseline="0" dirty="0">
                          <a:solidFill>
                            <a:schemeClr val="dk1"/>
                          </a:solidFill>
                          <a:latin typeface="Kinetic Letters" panose="02000000000000000000" pitchFamily="50" charset="0"/>
                          <a:ea typeface="+mn-ea"/>
                          <a:cs typeface="+mn-cs"/>
                        </a:rPr>
                        <a:t> </a:t>
                      </a:r>
                    </a:p>
                    <a:p>
                      <a:r>
                        <a:rPr lang="en-GB" sz="1800" b="0" i="0" u="none" strike="noStrike" kern="1200" baseline="0" dirty="0">
                          <a:solidFill>
                            <a:schemeClr val="dk1"/>
                          </a:solidFill>
                          <a:latin typeface="Kinetic Letters" panose="02000000000000000000" pitchFamily="50" charset="0"/>
                          <a:ea typeface="+mn-ea"/>
                          <a:cs typeface="+mn-cs"/>
                        </a:rPr>
                        <a:t>• Use lines to represent movement. 	</a:t>
                      </a:r>
                    </a:p>
                    <a:p>
                      <a:pPr marL="0" algn="l" defTabSz="457200" rtl="0" eaLnBrk="1" latinLnBrk="0" hangingPunct="1">
                        <a:lnSpc>
                          <a:spcPct val="107000"/>
                        </a:lnSpc>
                        <a:spcAft>
                          <a:spcPts val="0"/>
                        </a:spcAft>
                      </a:pPr>
                      <a:endParaRPr lang="en-GB" sz="1800" b="0" i="0" u="none" strike="noStrike" kern="1200" baseline="0" dirty="0">
                        <a:solidFill>
                          <a:schemeClr val="dk1"/>
                        </a:solidFill>
                        <a:latin typeface="Kinetic Letters" panose="02000000000000000000" pitchFamily="50" charset="0"/>
                        <a:ea typeface="+mn-ea"/>
                        <a:cs typeface="+mn-cs"/>
                      </a:endParaRPr>
                    </a:p>
                  </a:txBody>
                  <a:tcPr marL="21355" marR="21355" marT="0" marB="0"/>
                </a:tc>
                <a:extLst>
                  <a:ext uri="{0D108BD9-81ED-4DB2-BD59-A6C34878D82A}">
                    <a16:rowId xmlns:a16="http://schemas.microsoft.com/office/drawing/2014/main" val="426591252"/>
                  </a:ext>
                </a:extLst>
              </a:tr>
            </a:tbl>
          </a:graphicData>
        </a:graphic>
      </p:graphicFrame>
    </p:spTree>
    <p:extLst>
      <p:ext uri="{BB962C8B-B14F-4D97-AF65-F5344CB8AC3E}">
        <p14:creationId xmlns:p14="http://schemas.microsoft.com/office/powerpoint/2010/main" val="1466322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dirty="0">
                <a:latin typeface="Kinetic Letters" panose="02000000000000000000" pitchFamily="50" charset="0"/>
                <a:cs typeface="Arial" panose="020B0604020202020204" pitchFamily="34" charset="0"/>
              </a:rPr>
              <a:t>Art Progression</a:t>
            </a:r>
            <a:br>
              <a:rPr lang="en-GB" sz="4400" b="1" dirty="0">
                <a:latin typeface="Kinetic Letters" panose="02000000000000000000" pitchFamily="50" charset="0"/>
                <a:cs typeface="Arial" panose="020B0604020202020204" pitchFamily="34" charset="0"/>
              </a:rPr>
            </a:br>
            <a:r>
              <a:rPr lang="en-GB" sz="4400" b="1" dirty="0">
                <a:latin typeface="Kinetic Letters" panose="02000000000000000000" pitchFamily="50" charset="0"/>
                <a:cs typeface="Arial" panose="020B0604020202020204" pitchFamily="34" charset="0"/>
              </a:rPr>
              <a:t>Key Skill: Sculpture</a:t>
            </a:r>
            <a:endParaRPr lang="en-GB" sz="4400" dirty="0">
              <a:latin typeface="Kinetic Letters" panose="02000000000000000000" pitchFamily="50" charset="0"/>
            </a:endParaRPr>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4"/>
          <p:cNvGraphicFramePr>
            <a:graphicFrameLocks noGrp="1"/>
          </p:cNvGraphicFramePr>
          <p:nvPr>
            <p:ph idx="1"/>
            <p:extLst>
              <p:ext uri="{D42A27DB-BD31-4B8C-83A1-F6EECF244321}">
                <p14:modId xmlns:p14="http://schemas.microsoft.com/office/powerpoint/2010/main" val="3584723246"/>
              </p:ext>
            </p:extLst>
          </p:nvPr>
        </p:nvGraphicFramePr>
        <p:xfrm>
          <a:off x="557048" y="2451652"/>
          <a:ext cx="11225049" cy="4969257"/>
        </p:xfrm>
        <a:graphic>
          <a:graphicData uri="http://schemas.openxmlformats.org/drawingml/2006/table">
            <a:tbl>
              <a:tblPr firstRow="1" firstCol="1" bandRow="1">
                <a:tableStyleId>{5C22544A-7EE6-4342-B048-85BDC9FD1C3A}</a:tableStyleId>
              </a:tblPr>
              <a:tblGrid>
                <a:gridCol w="1207957">
                  <a:extLst>
                    <a:ext uri="{9D8B030D-6E8A-4147-A177-3AD203B41FA5}">
                      <a16:colId xmlns:a16="http://schemas.microsoft.com/office/drawing/2014/main" val="875506903"/>
                    </a:ext>
                  </a:extLst>
                </a:gridCol>
                <a:gridCol w="1036903">
                  <a:extLst>
                    <a:ext uri="{9D8B030D-6E8A-4147-A177-3AD203B41FA5}">
                      <a16:colId xmlns:a16="http://schemas.microsoft.com/office/drawing/2014/main" val="3991338275"/>
                    </a:ext>
                  </a:extLst>
                </a:gridCol>
                <a:gridCol w="2996410">
                  <a:extLst>
                    <a:ext uri="{9D8B030D-6E8A-4147-A177-3AD203B41FA5}">
                      <a16:colId xmlns:a16="http://schemas.microsoft.com/office/drawing/2014/main" val="2826591961"/>
                    </a:ext>
                  </a:extLst>
                </a:gridCol>
                <a:gridCol w="2866755">
                  <a:extLst>
                    <a:ext uri="{9D8B030D-6E8A-4147-A177-3AD203B41FA5}">
                      <a16:colId xmlns:a16="http://schemas.microsoft.com/office/drawing/2014/main" val="3189198606"/>
                    </a:ext>
                  </a:extLst>
                </a:gridCol>
                <a:gridCol w="3117024">
                  <a:extLst>
                    <a:ext uri="{9D8B030D-6E8A-4147-A177-3AD203B41FA5}">
                      <a16:colId xmlns:a16="http://schemas.microsoft.com/office/drawing/2014/main" val="2757904631"/>
                    </a:ext>
                  </a:extLst>
                </a:gridCol>
              </a:tblGrid>
              <a:tr h="77957">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Key Concept</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ea typeface="Calibri" panose="020F0502020204030204" pitchFamily="34" charset="0"/>
                          <a:cs typeface="Arial" panose="020B0604020202020204" pitchFamily="34" charset="0"/>
                        </a:rPr>
                        <a:t>Medium</a:t>
                      </a: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Key Stage One</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Lower Key Stage Two</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Upper Key Stage Two</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3001791270"/>
                  </a:ext>
                </a:extLst>
              </a:tr>
              <a:tr h="3639742">
                <a:tc>
                  <a:txBody>
                    <a:bodyPr/>
                    <a:lstStyle/>
                    <a:p>
                      <a:pPr marL="0" lvl="0" indent="0">
                        <a:lnSpc>
                          <a:spcPct val="107000"/>
                        </a:lnSpc>
                        <a:spcAft>
                          <a:spcPts val="0"/>
                        </a:spcAft>
                        <a:buFont typeface="Symbol" panose="05050102010706020507" pitchFamily="18" charset="2"/>
                        <a:buNone/>
                      </a:pPr>
                      <a:endParaRPr lang="en-GB" sz="1800" dirty="0">
                        <a:effectLst/>
                        <a:latin typeface="Kinetic Letters" panose="02000000000000000000" pitchFamily="50" charset="0"/>
                        <a:cs typeface="Arial" panose="020B0604020202020204" pitchFamily="34" charset="0"/>
                      </a:endParaRPr>
                    </a:p>
                    <a:p>
                      <a:pPr>
                        <a:lnSpc>
                          <a:spcPct val="107000"/>
                        </a:lnSpc>
                        <a:spcAft>
                          <a:spcPts val="0"/>
                        </a:spcAft>
                      </a:pPr>
                      <a:r>
                        <a:rPr lang="en-GB" sz="1800" dirty="0">
                          <a:effectLst/>
                          <a:latin typeface="Kinetic Letters" panose="02000000000000000000" pitchFamily="50" charset="0"/>
                          <a:cs typeface="Arial" panose="020B0604020202020204" pitchFamily="34" charset="0"/>
                        </a:rPr>
                        <a:t> </a:t>
                      </a:r>
                      <a:r>
                        <a:rPr lang="en-GB" sz="1800" dirty="0">
                          <a:latin typeface="Kinetic Letters" panose="02000000000000000000" pitchFamily="50" charset="0"/>
                        </a:rPr>
                        <a:t>Master techniques: </a:t>
                      </a:r>
                    </a:p>
                    <a:p>
                      <a:pPr>
                        <a:lnSpc>
                          <a:spcPct val="107000"/>
                        </a:lnSpc>
                        <a:spcAft>
                          <a:spcPts val="0"/>
                        </a:spcAft>
                      </a:pPr>
                      <a:r>
                        <a:rPr lang="en-GB" sz="1800" b="0" i="0" u="none" strike="noStrike" kern="1200" baseline="0" dirty="0">
                          <a:solidFill>
                            <a:schemeClr val="lt1"/>
                          </a:solidFill>
                          <a:latin typeface="Kinetic Letters" panose="02000000000000000000" pitchFamily="50" charset="0"/>
                          <a:ea typeface="+mn-ea"/>
                          <a:cs typeface="+mn-cs"/>
                        </a:rPr>
                        <a:t>This concept involves developing a skill set so that ideas may be communicated</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nSpc>
                          <a:spcPct val="107000"/>
                        </a:lnSpc>
                        <a:spcAft>
                          <a:spcPts val="0"/>
                        </a:spcAft>
                      </a:pP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p>
                      <a:pPr>
                        <a:lnSpc>
                          <a:spcPct val="107000"/>
                        </a:lnSpc>
                        <a:spcAft>
                          <a:spcPts val="0"/>
                        </a:spcAft>
                      </a:pPr>
                      <a:r>
                        <a:rPr lang="en-GB" sz="1800" dirty="0">
                          <a:effectLst/>
                          <a:latin typeface="Kinetic Letters" panose="02000000000000000000" pitchFamily="50" charset="0"/>
                          <a:ea typeface="Calibri" panose="020F0502020204030204" pitchFamily="34" charset="0"/>
                          <a:cs typeface="Arial" panose="020B0604020202020204" pitchFamily="34" charset="0"/>
                        </a:rPr>
                        <a:t>Sculpture</a:t>
                      </a:r>
                    </a:p>
                  </a:txBody>
                  <a:tcPr marL="21355" marR="21355" marT="0" marB="0"/>
                </a:tc>
                <a:tc>
                  <a:txBody>
                    <a:bodyPr/>
                    <a:lstStyle/>
                    <a:p>
                      <a:r>
                        <a:rPr lang="en-GB" sz="1800" b="0" i="0" u="none" strike="noStrike" kern="1200" baseline="0" dirty="0">
                          <a:solidFill>
                            <a:schemeClr val="dk1"/>
                          </a:solidFill>
                          <a:latin typeface="Kinetic Letters" panose="02000000000000000000" pitchFamily="50" charset="0"/>
                          <a:ea typeface="+mn-ea"/>
                          <a:cs typeface="+mn-cs"/>
                        </a:rPr>
                        <a:t>• Use a combination of shapes.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Include lines and texture.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Use rolled up paper, straws, paper, card and clay as materials.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Use techniques such as rolling, cutting, moulding and carving. 	</a:t>
                      </a:r>
                    </a:p>
                    <a:p>
                      <a:pPr>
                        <a:lnSpc>
                          <a:spcPct val="107000"/>
                        </a:lnSpc>
                        <a:spcAft>
                          <a:spcPts val="0"/>
                        </a:spcAft>
                      </a:pP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marL="0" algn="l" defTabSz="457200" rtl="0" eaLnBrk="1" latinLnBrk="0" hangingPunct="1"/>
                      <a:r>
                        <a:rPr lang="en-GB" sz="1800" b="0" i="0" u="none" strike="noStrike" kern="1200" baseline="0" dirty="0">
                          <a:solidFill>
                            <a:schemeClr val="dk1"/>
                          </a:solidFill>
                          <a:latin typeface="Kinetic Letters" panose="02000000000000000000" pitchFamily="50" charset="0"/>
                          <a:ea typeface="+mn-ea"/>
                          <a:cs typeface="+mn-cs"/>
                        </a:rPr>
                        <a:t>• Create and combine shapes to create recognisable forms (e.g. shapes made from nets or solid materials). </a:t>
                      </a:r>
                    </a:p>
                    <a:p>
                      <a:pPr marL="0" algn="l" defTabSz="457200" rtl="0" eaLnBrk="1" latinLnBrk="0" hangingPunct="1"/>
                      <a:endParaRPr lang="en-GB" sz="1800" b="0" i="0" u="none" strike="noStrike" kern="1200" baseline="0" dirty="0">
                        <a:solidFill>
                          <a:schemeClr val="dk1"/>
                        </a:solidFill>
                        <a:latin typeface="Kinetic Letters" panose="02000000000000000000" pitchFamily="50" charset="0"/>
                        <a:ea typeface="+mn-ea"/>
                        <a:cs typeface="+mn-cs"/>
                      </a:endParaRPr>
                    </a:p>
                    <a:p>
                      <a:pPr marL="0" algn="l" defTabSz="457200" rtl="0" eaLnBrk="1" latinLnBrk="0" hangingPunct="1"/>
                      <a:r>
                        <a:rPr lang="en-GB" sz="1800" b="0" i="0" u="none" strike="noStrike" kern="1200" baseline="0" dirty="0">
                          <a:solidFill>
                            <a:schemeClr val="dk1"/>
                          </a:solidFill>
                          <a:latin typeface="Kinetic Letters" panose="02000000000000000000" pitchFamily="50" charset="0"/>
                          <a:ea typeface="+mn-ea"/>
                          <a:cs typeface="+mn-cs"/>
                        </a:rPr>
                        <a:t>• Include texture that conveys feelings, expression or movement. </a:t>
                      </a:r>
                    </a:p>
                    <a:p>
                      <a:pPr marL="0" algn="l" defTabSz="457200" rtl="0" eaLnBrk="1" latinLnBrk="0" hangingPunct="1"/>
                      <a:endParaRPr lang="en-GB" sz="1800" b="0" i="0" u="none" strike="noStrike" kern="1200" baseline="0" dirty="0">
                        <a:solidFill>
                          <a:schemeClr val="dk1"/>
                        </a:solidFill>
                        <a:latin typeface="Kinetic Letters" panose="02000000000000000000" pitchFamily="50" charset="0"/>
                        <a:ea typeface="+mn-ea"/>
                        <a:cs typeface="+mn-cs"/>
                      </a:endParaRPr>
                    </a:p>
                    <a:p>
                      <a:pPr marL="0" algn="l" defTabSz="457200" rtl="0" eaLnBrk="1" latinLnBrk="0" hangingPunct="1"/>
                      <a:r>
                        <a:rPr lang="en-GB" sz="1800" b="0" i="0" u="none" strike="noStrike" kern="1200" baseline="0" dirty="0">
                          <a:solidFill>
                            <a:schemeClr val="dk1"/>
                          </a:solidFill>
                          <a:latin typeface="Kinetic Letters" panose="02000000000000000000" pitchFamily="50" charset="0"/>
                          <a:ea typeface="+mn-ea"/>
                          <a:cs typeface="+mn-cs"/>
                        </a:rPr>
                        <a:t>• Use clay and other mouldable materials.</a:t>
                      </a:r>
                    </a:p>
                    <a:p>
                      <a:pPr marL="0" algn="l" defTabSz="457200" rtl="0" eaLnBrk="1" latinLnBrk="0" hangingPunct="1"/>
                      <a:r>
                        <a:rPr lang="en-GB" sz="1800" b="0" i="0" u="none" strike="noStrike" kern="1200" baseline="0" dirty="0">
                          <a:solidFill>
                            <a:schemeClr val="dk1"/>
                          </a:solidFill>
                          <a:latin typeface="Kinetic Letters" panose="02000000000000000000" pitchFamily="50" charset="0"/>
                          <a:ea typeface="+mn-ea"/>
                          <a:cs typeface="+mn-cs"/>
                        </a:rPr>
                        <a:t> </a:t>
                      </a:r>
                    </a:p>
                    <a:p>
                      <a:pPr marL="0" algn="l" defTabSz="457200" rtl="0" eaLnBrk="1" latinLnBrk="0" hangingPunct="1"/>
                      <a:r>
                        <a:rPr lang="en-GB" sz="1800" b="0" i="0" u="none" strike="noStrike" kern="1200" baseline="0" dirty="0">
                          <a:solidFill>
                            <a:schemeClr val="dk1"/>
                          </a:solidFill>
                          <a:latin typeface="Kinetic Letters" panose="02000000000000000000" pitchFamily="50" charset="0"/>
                          <a:ea typeface="+mn-ea"/>
                          <a:cs typeface="+mn-cs"/>
                        </a:rPr>
                        <a:t>• Add materials to provide interesting detail. 	</a:t>
                      </a:r>
                    </a:p>
                    <a:p>
                      <a:pPr marL="0" algn="l" defTabSz="457200" rtl="0" eaLnBrk="1" latinLnBrk="0" hangingPunct="1">
                        <a:spcAft>
                          <a:spcPts val="0"/>
                        </a:spcAft>
                      </a:pPr>
                      <a:endParaRPr lang="en-GB" sz="1800" b="0" i="0" u="none" strike="noStrike" kern="1200" baseline="0" dirty="0">
                        <a:solidFill>
                          <a:schemeClr val="dk1"/>
                        </a:solidFill>
                        <a:latin typeface="Kinetic Letters" panose="02000000000000000000" pitchFamily="50" charset="0"/>
                        <a:ea typeface="+mn-ea"/>
                        <a:cs typeface="+mn-cs"/>
                      </a:endParaRPr>
                    </a:p>
                  </a:txBody>
                  <a:tcPr marL="21355" marR="21355" marT="0" marB="0"/>
                </a:tc>
                <a:tc>
                  <a:txBody>
                    <a:bodyPr/>
                    <a:lstStyle/>
                    <a:p>
                      <a:pPr marL="0" algn="l" defTabSz="457200" rtl="0" eaLnBrk="1" latinLnBrk="0" hangingPunct="1"/>
                      <a:r>
                        <a:rPr lang="en-GB" sz="1800" b="0" i="0" u="none" strike="noStrike" kern="1200" baseline="0" dirty="0">
                          <a:solidFill>
                            <a:schemeClr val="dk1"/>
                          </a:solidFill>
                          <a:latin typeface="Kinetic Letters" panose="02000000000000000000" pitchFamily="50" charset="0"/>
                          <a:ea typeface="+mn-ea"/>
                          <a:cs typeface="+mn-cs"/>
                        </a:rPr>
                        <a:t>• Show life-like qualities and real-life </a:t>
                      </a:r>
                    </a:p>
                    <a:p>
                      <a:pPr marL="0" algn="l" defTabSz="457200" rtl="0" eaLnBrk="1" latinLnBrk="0" hangingPunct="1"/>
                      <a:r>
                        <a:rPr lang="en-GB" sz="1800" b="0" i="0" u="none" strike="noStrike" kern="1200" baseline="0" dirty="0">
                          <a:solidFill>
                            <a:schemeClr val="dk1"/>
                          </a:solidFill>
                          <a:latin typeface="Kinetic Letters" panose="02000000000000000000" pitchFamily="50" charset="0"/>
                          <a:ea typeface="+mn-ea"/>
                          <a:cs typeface="+mn-cs"/>
                        </a:rPr>
                        <a:t>proportions or, if more abstract, provoke different interpretations. </a:t>
                      </a:r>
                    </a:p>
                    <a:p>
                      <a:pPr marL="0" algn="l" defTabSz="457200" rtl="0" eaLnBrk="1" latinLnBrk="0" hangingPunct="1"/>
                      <a:endParaRPr lang="en-GB" sz="1800" b="0" i="0" u="none" strike="noStrike" kern="1200" baseline="0" dirty="0">
                        <a:solidFill>
                          <a:schemeClr val="dk1"/>
                        </a:solidFill>
                        <a:latin typeface="Kinetic Letters" panose="02000000000000000000" pitchFamily="50" charset="0"/>
                        <a:ea typeface="+mn-ea"/>
                        <a:cs typeface="+mn-cs"/>
                      </a:endParaRPr>
                    </a:p>
                    <a:p>
                      <a:pPr marL="0" algn="l" defTabSz="457200" rtl="0" eaLnBrk="1" latinLnBrk="0" hangingPunct="1"/>
                      <a:r>
                        <a:rPr lang="en-GB" sz="1800" b="0" i="0" u="none" strike="noStrike" kern="1200" baseline="0" dirty="0">
                          <a:solidFill>
                            <a:schemeClr val="dk1"/>
                          </a:solidFill>
                          <a:latin typeface="Kinetic Letters" panose="02000000000000000000" pitchFamily="50" charset="0"/>
                          <a:ea typeface="+mn-ea"/>
                          <a:cs typeface="+mn-cs"/>
                        </a:rPr>
                        <a:t>• Use tools to carve and add shapes, texture and pattern. </a:t>
                      </a:r>
                    </a:p>
                    <a:p>
                      <a:pPr marL="0" algn="l" defTabSz="457200" rtl="0" eaLnBrk="1" latinLnBrk="0" hangingPunct="1"/>
                      <a:endParaRPr lang="en-GB" sz="1800" b="0" i="0" u="none" strike="noStrike" kern="1200" baseline="0" dirty="0">
                        <a:solidFill>
                          <a:schemeClr val="dk1"/>
                        </a:solidFill>
                        <a:latin typeface="Kinetic Letters" panose="02000000000000000000" pitchFamily="50" charset="0"/>
                        <a:ea typeface="+mn-ea"/>
                        <a:cs typeface="+mn-cs"/>
                      </a:endParaRPr>
                    </a:p>
                    <a:p>
                      <a:pPr marL="0" algn="l" defTabSz="457200" rtl="0" eaLnBrk="1" latinLnBrk="0" hangingPunct="1"/>
                      <a:r>
                        <a:rPr lang="en-GB" sz="1800" b="0" i="0" u="none" strike="noStrike" kern="1200" baseline="0" dirty="0">
                          <a:solidFill>
                            <a:schemeClr val="dk1"/>
                          </a:solidFill>
                          <a:latin typeface="Kinetic Letters" panose="02000000000000000000" pitchFamily="50" charset="0"/>
                          <a:ea typeface="+mn-ea"/>
                          <a:cs typeface="+mn-cs"/>
                        </a:rPr>
                        <a:t>• Combine visual and tactile qualities. </a:t>
                      </a:r>
                    </a:p>
                    <a:p>
                      <a:pPr marL="0" algn="l" defTabSz="457200" rtl="0" eaLnBrk="1" latinLnBrk="0" hangingPunct="1"/>
                      <a:endParaRPr lang="en-GB" sz="1800" b="0" i="0" u="none" strike="noStrike" kern="1200" baseline="0" dirty="0">
                        <a:solidFill>
                          <a:schemeClr val="dk1"/>
                        </a:solidFill>
                        <a:latin typeface="Kinetic Letters" panose="02000000000000000000" pitchFamily="50" charset="0"/>
                        <a:ea typeface="+mn-ea"/>
                        <a:cs typeface="+mn-cs"/>
                      </a:endParaRPr>
                    </a:p>
                    <a:p>
                      <a:pPr marL="0" algn="l" defTabSz="457200" rtl="0" eaLnBrk="1" latinLnBrk="0" hangingPunct="1"/>
                      <a:r>
                        <a:rPr lang="en-GB" sz="1800" b="0" i="0" u="none" strike="noStrike" kern="1200" baseline="0" dirty="0">
                          <a:solidFill>
                            <a:schemeClr val="dk1"/>
                          </a:solidFill>
                          <a:latin typeface="Kinetic Letters" panose="02000000000000000000" pitchFamily="50" charset="0"/>
                          <a:ea typeface="+mn-ea"/>
                          <a:cs typeface="+mn-cs"/>
                        </a:rPr>
                        <a:t>• Use frameworks (such as wire or moulds) to provide stability and form. 	</a:t>
                      </a:r>
                    </a:p>
                    <a:p>
                      <a:pPr marL="0" algn="l" defTabSz="457200" rtl="0" eaLnBrk="1" latinLnBrk="0" hangingPunct="1">
                        <a:lnSpc>
                          <a:spcPct val="107000"/>
                        </a:lnSpc>
                        <a:spcAft>
                          <a:spcPts val="0"/>
                        </a:spcAft>
                      </a:pPr>
                      <a:endParaRPr lang="en-GB" sz="1800" b="0" i="0" u="none" strike="noStrike" kern="1200" baseline="0" dirty="0">
                        <a:solidFill>
                          <a:schemeClr val="dk1"/>
                        </a:solidFill>
                        <a:latin typeface="Kinetic Letters" panose="02000000000000000000" pitchFamily="50" charset="0"/>
                        <a:ea typeface="+mn-ea"/>
                        <a:cs typeface="+mn-cs"/>
                      </a:endParaRPr>
                    </a:p>
                  </a:txBody>
                  <a:tcPr marL="21355" marR="21355" marT="0" marB="0"/>
                </a:tc>
                <a:extLst>
                  <a:ext uri="{0D108BD9-81ED-4DB2-BD59-A6C34878D82A}">
                    <a16:rowId xmlns:a16="http://schemas.microsoft.com/office/drawing/2014/main" val="426591252"/>
                  </a:ext>
                </a:extLst>
              </a:tr>
            </a:tbl>
          </a:graphicData>
        </a:graphic>
      </p:graphicFrame>
    </p:spTree>
    <p:extLst>
      <p:ext uri="{BB962C8B-B14F-4D97-AF65-F5344CB8AC3E}">
        <p14:creationId xmlns:p14="http://schemas.microsoft.com/office/powerpoint/2010/main" val="39485458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3102" y="1295012"/>
            <a:ext cx="8761413" cy="706964"/>
          </a:xfrm>
        </p:spPr>
        <p:txBody>
          <a:bodyPr/>
          <a:lstStyle/>
          <a:p>
            <a:pPr algn="ctr"/>
            <a:r>
              <a:rPr lang="en-GB" sz="4000" b="1" dirty="0">
                <a:latin typeface="Kinetic Letters" panose="02000000000000000000" pitchFamily="50" charset="0"/>
                <a:cs typeface="Arial" panose="020B0604020202020204" pitchFamily="34" charset="0"/>
              </a:rPr>
              <a:t>Art Progression</a:t>
            </a:r>
            <a:br>
              <a:rPr lang="en-GB" sz="4000" b="1" dirty="0">
                <a:latin typeface="Kinetic Letters" panose="02000000000000000000" pitchFamily="50" charset="0"/>
                <a:cs typeface="Arial" panose="020B0604020202020204" pitchFamily="34" charset="0"/>
              </a:rPr>
            </a:br>
            <a:r>
              <a:rPr lang="en-GB" sz="4000" b="1" dirty="0">
                <a:latin typeface="Kinetic Letters" panose="02000000000000000000" pitchFamily="50" charset="0"/>
                <a:cs typeface="Arial" panose="020B0604020202020204" pitchFamily="34" charset="0"/>
              </a:rPr>
              <a:t>Knowledge of </a:t>
            </a:r>
            <a:r>
              <a:rPr lang="en-GB" sz="4000" b="1" dirty="0">
                <a:effectLst/>
                <a:latin typeface="Kinetic Letters" panose="02000000000000000000" pitchFamily="50" charset="0"/>
                <a:ea typeface="Calibri" panose="020F0502020204030204" pitchFamily="34" charset="0"/>
                <a:cs typeface="Arial" panose="020B0604020202020204" pitchFamily="34" charset="0"/>
              </a:rPr>
              <a:t>artists, architects and designers in history</a:t>
            </a:r>
            <a:br>
              <a:rPr lang="en-GB" sz="4000" dirty="0">
                <a:effectLst/>
                <a:latin typeface="Kinetic Letters" panose="02000000000000000000" pitchFamily="50" charset="0"/>
                <a:ea typeface="Calibri" panose="020F0502020204030204" pitchFamily="34" charset="0"/>
                <a:cs typeface="Arial" panose="020B0604020202020204" pitchFamily="34" charset="0"/>
              </a:rPr>
            </a:br>
            <a:endParaRPr lang="en-GB" sz="4000" dirty="0">
              <a:latin typeface="Kinetic Letters" panose="02000000000000000000" pitchFamily="50" charset="0"/>
            </a:endParaRPr>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4"/>
          <p:cNvGraphicFramePr>
            <a:graphicFrameLocks noGrp="1"/>
          </p:cNvGraphicFramePr>
          <p:nvPr>
            <p:ph idx="1"/>
            <p:extLst>
              <p:ext uri="{D42A27DB-BD31-4B8C-83A1-F6EECF244321}">
                <p14:modId xmlns:p14="http://schemas.microsoft.com/office/powerpoint/2010/main" val="2022543808"/>
              </p:ext>
            </p:extLst>
          </p:nvPr>
        </p:nvGraphicFramePr>
        <p:xfrm>
          <a:off x="651641" y="2540918"/>
          <a:ext cx="10972800" cy="3757886"/>
        </p:xfrm>
        <a:graphic>
          <a:graphicData uri="http://schemas.openxmlformats.org/drawingml/2006/table">
            <a:tbl>
              <a:tblPr firstRow="1" firstCol="1" bandRow="1">
                <a:tableStyleId>{5C22544A-7EE6-4342-B048-85BDC9FD1C3A}</a:tableStyleId>
              </a:tblPr>
              <a:tblGrid>
                <a:gridCol w="2194413">
                  <a:extLst>
                    <a:ext uri="{9D8B030D-6E8A-4147-A177-3AD203B41FA5}">
                      <a16:colId xmlns:a16="http://schemas.microsoft.com/office/drawing/2014/main" val="1110380279"/>
                    </a:ext>
                  </a:extLst>
                </a:gridCol>
                <a:gridCol w="2929075">
                  <a:extLst>
                    <a:ext uri="{9D8B030D-6E8A-4147-A177-3AD203B41FA5}">
                      <a16:colId xmlns:a16="http://schemas.microsoft.com/office/drawing/2014/main" val="2022484417"/>
                    </a:ext>
                  </a:extLst>
                </a:gridCol>
                <a:gridCol w="2802334">
                  <a:extLst>
                    <a:ext uri="{9D8B030D-6E8A-4147-A177-3AD203B41FA5}">
                      <a16:colId xmlns:a16="http://schemas.microsoft.com/office/drawing/2014/main" val="3179900609"/>
                    </a:ext>
                  </a:extLst>
                </a:gridCol>
                <a:gridCol w="3046978">
                  <a:extLst>
                    <a:ext uri="{9D8B030D-6E8A-4147-A177-3AD203B41FA5}">
                      <a16:colId xmlns:a16="http://schemas.microsoft.com/office/drawing/2014/main" val="3933689959"/>
                    </a:ext>
                  </a:extLst>
                </a:gridCol>
              </a:tblGrid>
              <a:tr h="227327">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Key Concept</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Key Stage One</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Lower Key Stage Two</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Upper Key Stage Two</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1685790611"/>
                  </a:ext>
                </a:extLst>
              </a:tr>
              <a:tr h="3464389">
                <a:tc>
                  <a:txBody>
                    <a:bodyPr/>
                    <a:lstStyle/>
                    <a:p>
                      <a:pPr marL="0" lvl="0" indent="0">
                        <a:lnSpc>
                          <a:spcPct val="107000"/>
                        </a:lnSpc>
                        <a:spcAft>
                          <a:spcPts val="0"/>
                        </a:spcAft>
                        <a:buFont typeface="Symbol" panose="05050102010706020507" pitchFamily="18" charset="2"/>
                        <a:buNone/>
                      </a:pP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p>
                      <a:pPr marL="0" lvl="0" indent="0">
                        <a:lnSpc>
                          <a:spcPct val="107000"/>
                        </a:lnSpc>
                        <a:spcAft>
                          <a:spcPts val="0"/>
                        </a:spcAft>
                        <a:buFont typeface="Symbol" panose="05050102010706020507" pitchFamily="18" charset="2"/>
                        <a:buNone/>
                      </a:pPr>
                      <a:r>
                        <a:rPr lang="en-GB" sz="1800" dirty="0">
                          <a:effectLst/>
                          <a:latin typeface="Kinetic Letters" panose="02000000000000000000" pitchFamily="50" charset="0"/>
                          <a:ea typeface="Calibri" panose="020F0502020204030204" pitchFamily="34" charset="0"/>
                          <a:cs typeface="Arial" panose="020B0604020202020204" pitchFamily="34" charset="0"/>
                        </a:rPr>
                        <a:t>Take inspirations from the greats:</a:t>
                      </a:r>
                    </a:p>
                    <a:p>
                      <a:pPr marL="0" lvl="0" indent="0">
                        <a:lnSpc>
                          <a:spcPct val="107000"/>
                        </a:lnSpc>
                        <a:spcAft>
                          <a:spcPts val="0"/>
                        </a:spcAft>
                        <a:buFont typeface="Symbol" panose="05050102010706020507" pitchFamily="18" charset="2"/>
                        <a:buNone/>
                      </a:pPr>
                      <a:r>
                        <a:rPr lang="en-GB" sz="1800" b="0" i="0" u="none" strike="noStrike" kern="1200" baseline="0" dirty="0">
                          <a:solidFill>
                            <a:schemeClr val="lt1"/>
                          </a:solidFill>
                          <a:latin typeface="Kinetic Letters" panose="02000000000000000000" pitchFamily="50" charset="0"/>
                          <a:ea typeface="+mn-ea"/>
                          <a:cs typeface="+mn-cs"/>
                        </a:rPr>
                        <a:t>This concept involves learning from both the artistic process and techniques of great artists and artisans throughout history. </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r>
                        <a:rPr lang="en-GB" sz="1800" b="0" i="0" u="none" strike="noStrike" kern="1200" baseline="0" dirty="0">
                          <a:solidFill>
                            <a:schemeClr val="dk1"/>
                          </a:solidFill>
                          <a:latin typeface="Kinetic Letters" panose="02000000000000000000" pitchFamily="50" charset="0"/>
                          <a:ea typeface="+mn-ea"/>
                          <a:cs typeface="+mn-cs"/>
                        </a:rPr>
                        <a:t>• Describe the work of notable artists, </a:t>
                      </a:r>
                    </a:p>
                    <a:p>
                      <a:r>
                        <a:rPr lang="en-GB" sz="1800" b="0" i="0" u="none" strike="noStrike" kern="1200" baseline="0" dirty="0">
                          <a:solidFill>
                            <a:schemeClr val="dk1"/>
                          </a:solidFill>
                          <a:latin typeface="Kinetic Letters" panose="02000000000000000000" pitchFamily="50" charset="0"/>
                          <a:ea typeface="+mn-ea"/>
                          <a:cs typeface="+mn-cs"/>
                        </a:rPr>
                        <a:t>artisans and designers.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Use some of the ideas of artists studied to </a:t>
                      </a:r>
                    </a:p>
                    <a:p>
                      <a:r>
                        <a:rPr lang="en-GB" sz="1800" b="0" i="0" u="none" strike="noStrike" kern="1200" baseline="0" dirty="0">
                          <a:solidFill>
                            <a:schemeClr val="dk1"/>
                          </a:solidFill>
                          <a:latin typeface="Kinetic Letters" panose="02000000000000000000" pitchFamily="50" charset="0"/>
                          <a:ea typeface="+mn-ea"/>
                          <a:cs typeface="+mn-cs"/>
                        </a:rPr>
                        <a:t>create pieces. 	</a:t>
                      </a:r>
                    </a:p>
                    <a:p>
                      <a:endParaRPr lang="en-GB" sz="1800" dirty="0">
                        <a:latin typeface="Kinetic Letters" panose="02000000000000000000" pitchFamily="50" charset="0"/>
                      </a:endParaRPr>
                    </a:p>
                  </a:txBody>
                  <a:tcPr marL="21355" marR="21355" marT="0" marB="0"/>
                </a:tc>
                <a:tc>
                  <a:txBody>
                    <a:bodyPr/>
                    <a:lstStyle/>
                    <a:p>
                      <a:r>
                        <a:rPr lang="en-GB" sz="1800" b="0" i="0" u="none" strike="noStrike" kern="1200" baseline="0" dirty="0">
                          <a:solidFill>
                            <a:schemeClr val="dk1"/>
                          </a:solidFill>
                          <a:latin typeface="Kinetic Letters" panose="02000000000000000000" pitchFamily="50" charset="0"/>
                          <a:ea typeface="+mn-ea"/>
                          <a:cs typeface="+mn-cs"/>
                        </a:rPr>
                        <a:t>• Replicate some of the techniques used by notable artists, artisans and designers. </a:t>
                      </a:r>
                      <a:endParaRPr lang="en-US" sz="1800" dirty="0">
                        <a:latin typeface="Kinetic Letters" panose="02000000000000000000" pitchFamily="50" charset="0"/>
                      </a:endParaRP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Create original pieces that are influenced by studies of others. 	</a:t>
                      </a:r>
                    </a:p>
                    <a:p>
                      <a:endParaRPr lang="en-GB" sz="1800" dirty="0">
                        <a:latin typeface="Kinetic Letters" panose="02000000000000000000" pitchFamily="50" charset="0"/>
                      </a:endParaRPr>
                    </a:p>
                  </a:txBody>
                  <a:tcPr marL="21355" marR="21355" marT="0" marB="0"/>
                </a:tc>
                <a:tc>
                  <a:txBody>
                    <a:bodyPr/>
                    <a:lstStyle/>
                    <a:p>
                      <a:r>
                        <a:rPr lang="en-GB" sz="1800" dirty="0">
                          <a:effectLst/>
                          <a:latin typeface="Kinetic Letters" panose="02000000000000000000" pitchFamily="50" charset="0"/>
                          <a:cs typeface="Arial" panose="020B0604020202020204" pitchFamily="34" charset="0"/>
                        </a:rPr>
                        <a:t> </a:t>
                      </a:r>
                      <a:r>
                        <a:rPr lang="en-GB" sz="1800" b="0" i="0" u="none" strike="noStrike" kern="1200" baseline="0" dirty="0">
                          <a:solidFill>
                            <a:schemeClr val="dk1"/>
                          </a:solidFill>
                          <a:latin typeface="Kinetic Letters" panose="02000000000000000000" pitchFamily="50" charset="0"/>
                          <a:ea typeface="+mn-ea"/>
                          <a:cs typeface="+mn-cs"/>
                        </a:rPr>
                        <a:t>• Give details (including own sketches) about the style of some notable artists, artisans and designers.</a:t>
                      </a:r>
                    </a:p>
                    <a:p>
                      <a:r>
                        <a:rPr lang="en-GB" sz="1800" b="0" i="0" u="none" strike="noStrike" kern="1200" baseline="0" dirty="0">
                          <a:solidFill>
                            <a:schemeClr val="dk1"/>
                          </a:solidFill>
                          <a:latin typeface="Kinetic Letters" panose="02000000000000000000" pitchFamily="50" charset="0"/>
                          <a:ea typeface="+mn-ea"/>
                          <a:cs typeface="+mn-cs"/>
                        </a:rPr>
                        <a:t> </a:t>
                      </a:r>
                    </a:p>
                    <a:p>
                      <a:r>
                        <a:rPr lang="en-GB" sz="1800" b="0" i="0" u="none" strike="noStrike" kern="1200" baseline="0" dirty="0">
                          <a:solidFill>
                            <a:schemeClr val="dk1"/>
                          </a:solidFill>
                          <a:latin typeface="Kinetic Letters" panose="02000000000000000000" pitchFamily="50" charset="0"/>
                          <a:ea typeface="+mn-ea"/>
                          <a:cs typeface="+mn-cs"/>
                        </a:rPr>
                        <a:t>• Show how the work of those studied was influential in both society and to other artists. </a:t>
                      </a:r>
                    </a:p>
                    <a:p>
                      <a:endParaRPr lang="en-GB" sz="1800" b="0" i="0" u="none" strike="noStrike" kern="1200" baseline="0" dirty="0">
                        <a:solidFill>
                          <a:schemeClr val="dk1"/>
                        </a:solidFill>
                        <a:latin typeface="Kinetic Letters" panose="02000000000000000000" pitchFamily="50" charset="0"/>
                        <a:ea typeface="+mn-ea"/>
                        <a:cs typeface="+mn-cs"/>
                      </a:endParaRPr>
                    </a:p>
                    <a:p>
                      <a:pPr marL="0" algn="l" defTabSz="457200" rtl="0" eaLnBrk="1" latinLnBrk="0" hangingPunct="1"/>
                      <a:r>
                        <a:rPr lang="en-GB" sz="1800" b="0" i="0" u="none" strike="noStrike" kern="1200" baseline="0" dirty="0">
                          <a:solidFill>
                            <a:schemeClr val="dk1"/>
                          </a:solidFill>
                          <a:latin typeface="Kinetic Letters" panose="02000000000000000000" pitchFamily="50" charset="0"/>
                          <a:ea typeface="+mn-ea"/>
                          <a:cs typeface="+mn-cs"/>
                        </a:rPr>
                        <a:t>• Create original pieces that show a range of influences and styles. 	</a:t>
                      </a:r>
                    </a:p>
                    <a:p>
                      <a:pPr>
                        <a:lnSpc>
                          <a:spcPct val="107000"/>
                        </a:lnSpc>
                        <a:spcAft>
                          <a:spcPts val="0"/>
                        </a:spcAft>
                      </a:pP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1805064993"/>
                  </a:ext>
                </a:extLst>
              </a:tr>
            </a:tbl>
          </a:graphicData>
        </a:graphic>
      </p:graphicFrame>
    </p:spTree>
    <p:extLst>
      <p:ext uri="{BB962C8B-B14F-4D97-AF65-F5344CB8AC3E}">
        <p14:creationId xmlns:p14="http://schemas.microsoft.com/office/powerpoint/2010/main" val="38678847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dirty="0">
                <a:latin typeface="Kinetic Letters" panose="02000000000000000000" pitchFamily="50" charset="0"/>
                <a:cs typeface="Arial" panose="020B0604020202020204" pitchFamily="34" charset="0"/>
              </a:rPr>
              <a:t>Art Progression</a:t>
            </a:r>
            <a:br>
              <a:rPr lang="en-GB" sz="4400" b="1" dirty="0">
                <a:latin typeface="Kinetic Letters" panose="02000000000000000000" pitchFamily="50" charset="0"/>
                <a:cs typeface="Arial" panose="020B0604020202020204" pitchFamily="34" charset="0"/>
              </a:rPr>
            </a:br>
            <a:r>
              <a:rPr lang="en-GB" sz="4400" b="1" dirty="0">
                <a:latin typeface="Kinetic Letters" panose="02000000000000000000" pitchFamily="50" charset="0"/>
                <a:cs typeface="Arial" panose="020B0604020202020204" pitchFamily="34" charset="0"/>
              </a:rPr>
              <a:t>Collage</a:t>
            </a:r>
            <a:endParaRPr lang="en-GB" sz="4400" dirty="0">
              <a:latin typeface="Kinetic Letters" panose="02000000000000000000" pitchFamily="50" charset="0"/>
            </a:endParaRPr>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4"/>
          <p:cNvGraphicFramePr>
            <a:graphicFrameLocks noGrp="1"/>
          </p:cNvGraphicFramePr>
          <p:nvPr>
            <p:ph idx="1"/>
            <p:extLst>
              <p:ext uri="{D42A27DB-BD31-4B8C-83A1-F6EECF244321}">
                <p14:modId xmlns:p14="http://schemas.microsoft.com/office/powerpoint/2010/main" val="79745614"/>
              </p:ext>
            </p:extLst>
          </p:nvPr>
        </p:nvGraphicFramePr>
        <p:xfrm>
          <a:off x="557048" y="2301546"/>
          <a:ext cx="11225049" cy="4213719"/>
        </p:xfrm>
        <a:graphic>
          <a:graphicData uri="http://schemas.openxmlformats.org/drawingml/2006/table">
            <a:tbl>
              <a:tblPr firstRow="1" firstCol="1" bandRow="1">
                <a:tableStyleId>{5C22544A-7EE6-4342-B048-85BDC9FD1C3A}</a:tableStyleId>
              </a:tblPr>
              <a:tblGrid>
                <a:gridCol w="1207957">
                  <a:extLst>
                    <a:ext uri="{9D8B030D-6E8A-4147-A177-3AD203B41FA5}">
                      <a16:colId xmlns:a16="http://schemas.microsoft.com/office/drawing/2014/main" val="875506903"/>
                    </a:ext>
                  </a:extLst>
                </a:gridCol>
                <a:gridCol w="1036903">
                  <a:extLst>
                    <a:ext uri="{9D8B030D-6E8A-4147-A177-3AD203B41FA5}">
                      <a16:colId xmlns:a16="http://schemas.microsoft.com/office/drawing/2014/main" val="3991338275"/>
                    </a:ext>
                  </a:extLst>
                </a:gridCol>
                <a:gridCol w="2996410">
                  <a:extLst>
                    <a:ext uri="{9D8B030D-6E8A-4147-A177-3AD203B41FA5}">
                      <a16:colId xmlns:a16="http://schemas.microsoft.com/office/drawing/2014/main" val="2826591961"/>
                    </a:ext>
                  </a:extLst>
                </a:gridCol>
                <a:gridCol w="2866755">
                  <a:extLst>
                    <a:ext uri="{9D8B030D-6E8A-4147-A177-3AD203B41FA5}">
                      <a16:colId xmlns:a16="http://schemas.microsoft.com/office/drawing/2014/main" val="3189198606"/>
                    </a:ext>
                  </a:extLst>
                </a:gridCol>
                <a:gridCol w="3117024">
                  <a:extLst>
                    <a:ext uri="{9D8B030D-6E8A-4147-A177-3AD203B41FA5}">
                      <a16:colId xmlns:a16="http://schemas.microsoft.com/office/drawing/2014/main" val="2757904631"/>
                    </a:ext>
                  </a:extLst>
                </a:gridCol>
              </a:tblGrid>
              <a:tr h="228063">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Key Concept</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ea typeface="Calibri" panose="020F0502020204030204" pitchFamily="34" charset="0"/>
                          <a:cs typeface="Arial" panose="020B0604020202020204" pitchFamily="34" charset="0"/>
                        </a:rPr>
                        <a:t>Medium</a:t>
                      </a: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Key Stage One</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Lower Key Stage Two</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800" dirty="0">
                          <a:effectLst/>
                          <a:latin typeface="Kinetic Letters" panose="02000000000000000000" pitchFamily="50" charset="0"/>
                          <a:cs typeface="Arial" panose="020B0604020202020204" pitchFamily="34" charset="0"/>
                        </a:rPr>
                        <a:t>Upper Key Stage Two</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3001791270"/>
                  </a:ext>
                </a:extLst>
              </a:tr>
              <a:tr h="3639742">
                <a:tc>
                  <a:txBody>
                    <a:bodyPr/>
                    <a:lstStyle/>
                    <a:p>
                      <a:pPr marL="0" lvl="0" indent="0">
                        <a:lnSpc>
                          <a:spcPct val="107000"/>
                        </a:lnSpc>
                        <a:spcAft>
                          <a:spcPts val="0"/>
                        </a:spcAft>
                        <a:buFont typeface="Symbol" panose="05050102010706020507" pitchFamily="18" charset="2"/>
                        <a:buNone/>
                      </a:pPr>
                      <a:endParaRPr lang="en-GB" sz="1800" dirty="0">
                        <a:effectLst/>
                        <a:latin typeface="Kinetic Letters" panose="02000000000000000000" pitchFamily="50" charset="0"/>
                        <a:cs typeface="Arial" panose="020B0604020202020204" pitchFamily="34" charset="0"/>
                      </a:endParaRPr>
                    </a:p>
                    <a:p>
                      <a:pPr>
                        <a:lnSpc>
                          <a:spcPct val="107000"/>
                        </a:lnSpc>
                        <a:spcAft>
                          <a:spcPts val="0"/>
                        </a:spcAft>
                      </a:pPr>
                      <a:r>
                        <a:rPr lang="en-GB" sz="1800" dirty="0">
                          <a:effectLst/>
                          <a:latin typeface="Kinetic Letters" panose="02000000000000000000" pitchFamily="50" charset="0"/>
                          <a:cs typeface="Arial" panose="020B0604020202020204" pitchFamily="34" charset="0"/>
                        </a:rPr>
                        <a:t> </a:t>
                      </a:r>
                      <a:r>
                        <a:rPr lang="en-GB" sz="1800" dirty="0">
                          <a:latin typeface="Kinetic Letters" panose="02000000000000000000" pitchFamily="50" charset="0"/>
                        </a:rPr>
                        <a:t>Master techniques: </a:t>
                      </a:r>
                    </a:p>
                    <a:p>
                      <a:pPr>
                        <a:lnSpc>
                          <a:spcPct val="107000"/>
                        </a:lnSpc>
                        <a:spcAft>
                          <a:spcPts val="0"/>
                        </a:spcAft>
                      </a:pPr>
                      <a:r>
                        <a:rPr lang="en-GB" sz="1800" b="0" i="0" u="none" strike="noStrike" kern="1200" baseline="0" dirty="0">
                          <a:solidFill>
                            <a:schemeClr val="lt1"/>
                          </a:solidFill>
                          <a:latin typeface="Kinetic Letters" panose="02000000000000000000" pitchFamily="50" charset="0"/>
                          <a:ea typeface="+mn-ea"/>
                          <a:cs typeface="+mn-cs"/>
                        </a:rPr>
                        <a:t>This concept involves developing a skill set so that ideas may be communicated</a:t>
                      </a: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nSpc>
                          <a:spcPct val="107000"/>
                        </a:lnSpc>
                        <a:spcAft>
                          <a:spcPts val="0"/>
                        </a:spcAft>
                      </a:pP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p>
                      <a:pPr>
                        <a:lnSpc>
                          <a:spcPct val="107000"/>
                        </a:lnSpc>
                        <a:spcAft>
                          <a:spcPts val="0"/>
                        </a:spcAft>
                      </a:pPr>
                      <a:r>
                        <a:rPr lang="en-GB" sz="1800" dirty="0">
                          <a:effectLst/>
                          <a:latin typeface="Kinetic Letters" panose="02000000000000000000" pitchFamily="50" charset="0"/>
                          <a:ea typeface="Calibri" panose="020F0502020204030204" pitchFamily="34" charset="0"/>
                          <a:cs typeface="Arial" panose="020B0604020202020204" pitchFamily="34" charset="0"/>
                        </a:rPr>
                        <a:t>Collage</a:t>
                      </a:r>
                    </a:p>
                  </a:txBody>
                  <a:tcPr marL="21355" marR="21355" marT="0" marB="0"/>
                </a:tc>
                <a:tc>
                  <a:txBody>
                    <a:bodyPr/>
                    <a:lstStyle/>
                    <a:p>
                      <a:r>
                        <a:rPr lang="en-GB" sz="1800" b="0" i="0" u="none" strike="noStrike" kern="1200" baseline="0" dirty="0">
                          <a:solidFill>
                            <a:schemeClr val="dk1"/>
                          </a:solidFill>
                          <a:latin typeface="Kinetic Letters" panose="02000000000000000000" pitchFamily="50" charset="0"/>
                          <a:ea typeface="+mn-ea"/>
                          <a:cs typeface="+mn-cs"/>
                        </a:rPr>
                        <a:t>• Use a combination of materials that are cut, torn and glued.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Sort and arrange materials.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Mix materials to create texture. 	</a:t>
                      </a:r>
                    </a:p>
                    <a:p>
                      <a:pPr>
                        <a:lnSpc>
                          <a:spcPct val="107000"/>
                        </a:lnSpc>
                        <a:spcAft>
                          <a:spcPts val="0"/>
                        </a:spcAft>
                      </a:pP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r>
                        <a:rPr lang="en-GB" sz="1800" b="0" i="0" u="none" strike="noStrike" kern="1200" baseline="0" dirty="0">
                          <a:solidFill>
                            <a:schemeClr val="dk1"/>
                          </a:solidFill>
                          <a:latin typeface="Kinetic Letters" panose="02000000000000000000" pitchFamily="50" charset="0"/>
                          <a:ea typeface="+mn-ea"/>
                          <a:cs typeface="+mn-cs"/>
                        </a:rPr>
                        <a:t>• Select and arrange materials for a striking effect.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Ensure work is precise.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Use coiling, overlapping, tessellation, mosaic and montage. 	</a:t>
                      </a:r>
                    </a:p>
                    <a:p>
                      <a:pPr>
                        <a:spcAft>
                          <a:spcPts val="0"/>
                        </a:spcAft>
                      </a:pP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r>
                        <a:rPr lang="en-GB" sz="1800" b="0" i="0" u="none" strike="noStrike" kern="1200" baseline="0" dirty="0">
                          <a:solidFill>
                            <a:schemeClr val="dk1"/>
                          </a:solidFill>
                          <a:latin typeface="Kinetic Letters" panose="02000000000000000000" pitchFamily="50" charset="0"/>
                          <a:ea typeface="+mn-ea"/>
                          <a:cs typeface="+mn-cs"/>
                        </a:rPr>
                        <a:t>• Mix textures (rough and smooth, plain and patterned).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Combine visual and tactile qualities. </a:t>
                      </a:r>
                    </a:p>
                    <a:p>
                      <a:endParaRPr lang="en-GB" sz="1800" b="0" i="0" u="none" strike="noStrike" kern="1200" baseline="0" dirty="0">
                        <a:solidFill>
                          <a:schemeClr val="dk1"/>
                        </a:solidFill>
                        <a:latin typeface="Kinetic Letters" panose="02000000000000000000" pitchFamily="50" charset="0"/>
                        <a:ea typeface="+mn-ea"/>
                        <a:cs typeface="+mn-cs"/>
                      </a:endParaRPr>
                    </a:p>
                    <a:p>
                      <a:r>
                        <a:rPr lang="en-GB" sz="1800" b="0" i="0" u="none" strike="noStrike" kern="1200" baseline="0" dirty="0">
                          <a:solidFill>
                            <a:schemeClr val="dk1"/>
                          </a:solidFill>
                          <a:latin typeface="Kinetic Letters" panose="02000000000000000000" pitchFamily="50" charset="0"/>
                          <a:ea typeface="+mn-ea"/>
                          <a:cs typeface="+mn-cs"/>
                        </a:rPr>
                        <a:t>• Use ceramic mosaic materials and techniques. 	</a:t>
                      </a:r>
                    </a:p>
                    <a:p>
                      <a:pPr>
                        <a:lnSpc>
                          <a:spcPct val="107000"/>
                        </a:lnSpc>
                        <a:spcAft>
                          <a:spcPts val="0"/>
                        </a:spcAft>
                      </a:pPr>
                      <a:endParaRPr lang="en-GB" sz="18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426591252"/>
                  </a:ext>
                </a:extLst>
              </a:tr>
            </a:tbl>
          </a:graphicData>
        </a:graphic>
      </p:graphicFrame>
    </p:spTree>
    <p:extLst>
      <p:ext uri="{BB962C8B-B14F-4D97-AF65-F5344CB8AC3E}">
        <p14:creationId xmlns:p14="http://schemas.microsoft.com/office/powerpoint/2010/main" val="22033577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3102" y="941530"/>
            <a:ext cx="8761413" cy="706964"/>
          </a:xfrm>
        </p:spPr>
        <p:txBody>
          <a:bodyPr/>
          <a:lstStyle/>
          <a:p>
            <a:pPr algn="ctr"/>
            <a:r>
              <a:rPr lang="en-GB" sz="4400" b="1" dirty="0">
                <a:latin typeface="Kinetic Letters" panose="02000000000000000000" pitchFamily="50" charset="0"/>
                <a:cs typeface="Arial" panose="020B0604020202020204" pitchFamily="34" charset="0"/>
              </a:rPr>
              <a:t>Art Progression</a:t>
            </a:r>
            <a:br>
              <a:rPr lang="en-GB" sz="4400" b="1" dirty="0">
                <a:latin typeface="Kinetic Letters" panose="02000000000000000000" pitchFamily="50" charset="0"/>
                <a:cs typeface="Arial" panose="020B0604020202020204" pitchFamily="34" charset="0"/>
              </a:rPr>
            </a:br>
            <a:r>
              <a:rPr lang="en-GB" sz="4400" b="1" dirty="0">
                <a:latin typeface="Kinetic Letters" panose="02000000000000000000" pitchFamily="50" charset="0"/>
                <a:cs typeface="Arial" panose="020B0604020202020204" pitchFamily="34" charset="0"/>
              </a:rPr>
              <a:t>Digital media</a:t>
            </a:r>
            <a:endParaRPr lang="en-GB" sz="4400" dirty="0">
              <a:latin typeface="Kinetic Letters" panose="02000000000000000000" pitchFamily="50" charset="0"/>
            </a:endParaRPr>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4"/>
          <p:cNvGraphicFramePr>
            <a:graphicFrameLocks noGrp="1"/>
          </p:cNvGraphicFramePr>
          <p:nvPr>
            <p:ph idx="1"/>
            <p:extLst>
              <p:ext uri="{D42A27DB-BD31-4B8C-83A1-F6EECF244321}">
                <p14:modId xmlns:p14="http://schemas.microsoft.com/office/powerpoint/2010/main" val="1100138969"/>
              </p:ext>
            </p:extLst>
          </p:nvPr>
        </p:nvGraphicFramePr>
        <p:xfrm>
          <a:off x="651641" y="2033669"/>
          <a:ext cx="11225049" cy="4912106"/>
        </p:xfrm>
        <a:graphic>
          <a:graphicData uri="http://schemas.openxmlformats.org/drawingml/2006/table">
            <a:tbl>
              <a:tblPr firstRow="1" firstCol="1" bandRow="1">
                <a:tableStyleId>{5C22544A-7EE6-4342-B048-85BDC9FD1C3A}</a:tableStyleId>
              </a:tblPr>
              <a:tblGrid>
                <a:gridCol w="1207957">
                  <a:extLst>
                    <a:ext uri="{9D8B030D-6E8A-4147-A177-3AD203B41FA5}">
                      <a16:colId xmlns:a16="http://schemas.microsoft.com/office/drawing/2014/main" val="875506903"/>
                    </a:ext>
                  </a:extLst>
                </a:gridCol>
                <a:gridCol w="1036903">
                  <a:extLst>
                    <a:ext uri="{9D8B030D-6E8A-4147-A177-3AD203B41FA5}">
                      <a16:colId xmlns:a16="http://schemas.microsoft.com/office/drawing/2014/main" val="3991338275"/>
                    </a:ext>
                  </a:extLst>
                </a:gridCol>
                <a:gridCol w="2604979">
                  <a:extLst>
                    <a:ext uri="{9D8B030D-6E8A-4147-A177-3AD203B41FA5}">
                      <a16:colId xmlns:a16="http://schemas.microsoft.com/office/drawing/2014/main" val="2826591961"/>
                    </a:ext>
                  </a:extLst>
                </a:gridCol>
                <a:gridCol w="3258186">
                  <a:extLst>
                    <a:ext uri="{9D8B030D-6E8A-4147-A177-3AD203B41FA5}">
                      <a16:colId xmlns:a16="http://schemas.microsoft.com/office/drawing/2014/main" val="3189198606"/>
                    </a:ext>
                  </a:extLst>
                </a:gridCol>
                <a:gridCol w="3117024">
                  <a:extLst>
                    <a:ext uri="{9D8B030D-6E8A-4147-A177-3AD203B41FA5}">
                      <a16:colId xmlns:a16="http://schemas.microsoft.com/office/drawing/2014/main" val="2757904631"/>
                    </a:ext>
                  </a:extLst>
                </a:gridCol>
              </a:tblGrid>
              <a:tr h="204736">
                <a:tc>
                  <a:txBody>
                    <a:bodyPr/>
                    <a:lstStyle/>
                    <a:p>
                      <a:pPr algn="ctr">
                        <a:lnSpc>
                          <a:spcPct val="107000"/>
                        </a:lnSpc>
                        <a:spcAft>
                          <a:spcPts val="0"/>
                        </a:spcAft>
                      </a:pPr>
                      <a:r>
                        <a:rPr lang="en-GB" sz="1400" dirty="0">
                          <a:effectLst/>
                          <a:latin typeface="Kinetic Letters" panose="02000000000000000000" pitchFamily="50" charset="0"/>
                          <a:cs typeface="Arial" panose="020B0604020202020204" pitchFamily="34" charset="0"/>
                        </a:rPr>
                        <a:t>Key Concept</a:t>
                      </a:r>
                      <a:endParaRPr lang="en-GB" sz="14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Kinetic Letters" panose="02000000000000000000" pitchFamily="50" charset="0"/>
                          <a:ea typeface="Calibri" panose="020F0502020204030204" pitchFamily="34" charset="0"/>
                          <a:cs typeface="Arial" panose="020B0604020202020204" pitchFamily="34" charset="0"/>
                        </a:rPr>
                        <a:t>Medium</a:t>
                      </a:r>
                    </a:p>
                  </a:txBody>
                  <a:tcPr marL="21355" marR="21355" marT="0" marB="0"/>
                </a:tc>
                <a:tc>
                  <a:txBody>
                    <a:bodyPr/>
                    <a:lstStyle/>
                    <a:p>
                      <a:pPr algn="ctr">
                        <a:lnSpc>
                          <a:spcPct val="107000"/>
                        </a:lnSpc>
                        <a:spcAft>
                          <a:spcPts val="0"/>
                        </a:spcAft>
                      </a:pPr>
                      <a:r>
                        <a:rPr lang="en-GB" sz="1400" dirty="0">
                          <a:effectLst/>
                          <a:latin typeface="Kinetic Letters" panose="02000000000000000000" pitchFamily="50" charset="0"/>
                          <a:cs typeface="Arial" panose="020B0604020202020204" pitchFamily="34" charset="0"/>
                        </a:rPr>
                        <a:t>Key Stage One</a:t>
                      </a:r>
                      <a:endParaRPr lang="en-GB" sz="14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Kinetic Letters" panose="02000000000000000000" pitchFamily="50" charset="0"/>
                          <a:cs typeface="Arial" panose="020B0604020202020204" pitchFamily="34" charset="0"/>
                        </a:rPr>
                        <a:t>Lower Key Stage Two</a:t>
                      </a:r>
                      <a:endParaRPr lang="en-GB" sz="14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Kinetic Letters" panose="02000000000000000000" pitchFamily="50" charset="0"/>
                          <a:cs typeface="Arial" panose="020B0604020202020204" pitchFamily="34" charset="0"/>
                        </a:rPr>
                        <a:t>Upper Key Stage Two</a:t>
                      </a:r>
                      <a:endParaRPr lang="en-GB" sz="14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3001791270"/>
                  </a:ext>
                </a:extLst>
              </a:tr>
              <a:tr h="3993562">
                <a:tc>
                  <a:txBody>
                    <a:bodyPr/>
                    <a:lstStyle/>
                    <a:p>
                      <a:pPr marL="0" lvl="0" indent="0">
                        <a:lnSpc>
                          <a:spcPct val="107000"/>
                        </a:lnSpc>
                        <a:spcAft>
                          <a:spcPts val="0"/>
                        </a:spcAft>
                        <a:buFont typeface="Symbol" panose="05050102010706020507" pitchFamily="18" charset="2"/>
                        <a:buNone/>
                      </a:pPr>
                      <a:endParaRPr lang="en-GB" sz="1400" dirty="0">
                        <a:effectLst/>
                        <a:latin typeface="Kinetic Letters" panose="02000000000000000000" pitchFamily="50" charset="0"/>
                        <a:cs typeface="Arial" panose="020B0604020202020204" pitchFamily="34" charset="0"/>
                      </a:endParaRPr>
                    </a:p>
                    <a:p>
                      <a:pPr>
                        <a:lnSpc>
                          <a:spcPct val="107000"/>
                        </a:lnSpc>
                        <a:spcAft>
                          <a:spcPts val="0"/>
                        </a:spcAft>
                      </a:pPr>
                      <a:r>
                        <a:rPr lang="en-GB" sz="1400" dirty="0">
                          <a:effectLst/>
                          <a:latin typeface="Kinetic Letters" panose="02000000000000000000" pitchFamily="50" charset="0"/>
                          <a:cs typeface="Arial" panose="020B0604020202020204" pitchFamily="34" charset="0"/>
                        </a:rPr>
                        <a:t> </a:t>
                      </a:r>
                      <a:r>
                        <a:rPr lang="en-GB" sz="1400" dirty="0">
                          <a:latin typeface="Kinetic Letters" panose="02000000000000000000" pitchFamily="50" charset="0"/>
                        </a:rPr>
                        <a:t>Master techniques: </a:t>
                      </a:r>
                    </a:p>
                    <a:p>
                      <a:pPr>
                        <a:lnSpc>
                          <a:spcPct val="107000"/>
                        </a:lnSpc>
                        <a:spcAft>
                          <a:spcPts val="0"/>
                        </a:spcAft>
                      </a:pPr>
                      <a:r>
                        <a:rPr lang="en-GB" sz="1400" b="0" i="0" u="none" strike="noStrike" kern="1200" baseline="0" dirty="0">
                          <a:solidFill>
                            <a:schemeClr val="lt1"/>
                          </a:solidFill>
                          <a:latin typeface="Kinetic Letters" panose="02000000000000000000" pitchFamily="50" charset="0"/>
                          <a:ea typeface="+mn-ea"/>
                          <a:cs typeface="+mn-cs"/>
                        </a:rPr>
                        <a:t>This concept involves developing a skill set so that ideas may be communicated</a:t>
                      </a:r>
                      <a:endParaRPr lang="en-GB" sz="1400" dirty="0">
                        <a:effectLst/>
                        <a:latin typeface="Kinetic Letters" panose="02000000000000000000" pitchFamily="50" charset="0"/>
                        <a:ea typeface="Calibri" panose="020F0502020204030204" pitchFamily="34" charset="0"/>
                        <a:cs typeface="Arial" panose="020B0604020202020204" pitchFamily="34" charset="0"/>
                      </a:endParaRPr>
                    </a:p>
                  </a:txBody>
                  <a:tcPr marL="21355" marR="21355" marT="0" marB="0"/>
                </a:tc>
                <a:tc>
                  <a:txBody>
                    <a:bodyPr/>
                    <a:lstStyle/>
                    <a:p>
                      <a:pPr>
                        <a:lnSpc>
                          <a:spcPct val="107000"/>
                        </a:lnSpc>
                        <a:spcAft>
                          <a:spcPts val="0"/>
                        </a:spcAft>
                      </a:pPr>
                      <a:endParaRPr lang="en-GB" sz="1400" dirty="0">
                        <a:effectLst/>
                        <a:latin typeface="Kinetic Letters" panose="02000000000000000000" pitchFamily="50" charset="0"/>
                        <a:ea typeface="Calibri" panose="020F0502020204030204" pitchFamily="34" charset="0"/>
                        <a:cs typeface="Arial" panose="020B0604020202020204" pitchFamily="34" charset="0"/>
                      </a:endParaRPr>
                    </a:p>
                    <a:p>
                      <a:pPr>
                        <a:lnSpc>
                          <a:spcPct val="107000"/>
                        </a:lnSpc>
                        <a:spcAft>
                          <a:spcPts val="0"/>
                        </a:spcAft>
                      </a:pPr>
                      <a:r>
                        <a:rPr lang="en-GB" sz="1400" dirty="0">
                          <a:effectLst/>
                          <a:latin typeface="Kinetic Letters" panose="02000000000000000000" pitchFamily="50" charset="0"/>
                          <a:ea typeface="Calibri" panose="020F0502020204030204" pitchFamily="34" charset="0"/>
                          <a:cs typeface="Arial"/>
                        </a:rPr>
                        <a:t>Digital media</a:t>
                      </a:r>
                    </a:p>
                  </a:txBody>
                  <a:tcPr marL="21355" marR="21355" marT="0" marB="0"/>
                </a:tc>
                <a:tc>
                  <a:txBody>
                    <a:bodyPr/>
                    <a:lstStyle/>
                    <a:p>
                      <a:r>
                        <a:rPr lang="en-GB" sz="1400" b="0" i="0" u="none" strike="noStrike" kern="1200" baseline="0" dirty="0">
                          <a:solidFill>
                            <a:schemeClr val="dk1"/>
                          </a:solidFill>
                          <a:latin typeface="Kinetic Letters" panose="02000000000000000000" pitchFamily="50" charset="0"/>
                          <a:ea typeface="+mn-ea"/>
                          <a:cs typeface="+mn-cs"/>
                        </a:rPr>
                        <a:t>•Explore ideas using digital sources.  </a:t>
                      </a:r>
                    </a:p>
                    <a:p>
                      <a:endParaRPr lang="en-GB" sz="1400" b="0" i="0" u="none" strike="noStrike" kern="1200" baseline="0" dirty="0">
                        <a:solidFill>
                          <a:schemeClr val="dk1"/>
                        </a:solidFill>
                        <a:latin typeface="Kinetic Letters" panose="02000000000000000000" pitchFamily="50" charset="0"/>
                        <a:ea typeface="+mn-ea"/>
                        <a:cs typeface="+mn-cs"/>
                      </a:endParaRPr>
                    </a:p>
                    <a:p>
                      <a:r>
                        <a:rPr lang="en-GB" sz="1400" b="0" i="0" u="none" strike="noStrike" kern="1200" baseline="0" dirty="0">
                          <a:solidFill>
                            <a:schemeClr val="dk1"/>
                          </a:solidFill>
                          <a:latin typeface="Kinetic Letters" panose="02000000000000000000" pitchFamily="50" charset="0"/>
                          <a:ea typeface="+mn-ea"/>
                          <a:cs typeface="+mn-cs"/>
                        </a:rPr>
                        <a:t>•Record visual information using digital cameras, video recorders. </a:t>
                      </a:r>
                    </a:p>
                    <a:p>
                      <a:endParaRPr lang="en-GB" sz="1400" b="0" i="0" u="none" strike="noStrike" kern="1200" baseline="0" dirty="0">
                        <a:solidFill>
                          <a:schemeClr val="dk1"/>
                        </a:solidFill>
                        <a:latin typeface="Kinetic Letters" panose="02000000000000000000" pitchFamily="50" charset="0"/>
                        <a:ea typeface="+mn-ea"/>
                        <a:cs typeface="+mn-cs"/>
                      </a:endParaRPr>
                    </a:p>
                    <a:p>
                      <a:r>
                        <a:rPr lang="en-GB" sz="1400" b="0" i="0" u="none" strike="noStrike" kern="1200" baseline="0" dirty="0">
                          <a:solidFill>
                            <a:schemeClr val="dk1"/>
                          </a:solidFill>
                          <a:latin typeface="Kinetic Letters" panose="02000000000000000000" pitchFamily="50" charset="0"/>
                          <a:ea typeface="+mn-ea"/>
                          <a:cs typeface="+mn-cs"/>
                        </a:rPr>
                        <a:t>•Use a simple graphics package to create images and effects with:</a:t>
                      </a:r>
                    </a:p>
                    <a:p>
                      <a:endParaRPr lang="en-GB" sz="1400" b="0" i="0" u="none" strike="noStrike" kern="1200" baseline="0" dirty="0">
                        <a:solidFill>
                          <a:schemeClr val="dk1"/>
                        </a:solidFill>
                        <a:latin typeface="Kinetic Letters" panose="02000000000000000000" pitchFamily="50" charset="0"/>
                        <a:ea typeface="+mn-ea"/>
                        <a:cs typeface="+mn-cs"/>
                      </a:endParaRPr>
                    </a:p>
                    <a:p>
                      <a:pPr lvl="0">
                        <a:buNone/>
                      </a:pPr>
                      <a:r>
                        <a:rPr lang="en-GB" sz="1400" b="0" i="0" u="none" strike="noStrike" kern="1200" baseline="0" dirty="0">
                          <a:solidFill>
                            <a:schemeClr val="dk1"/>
                          </a:solidFill>
                          <a:latin typeface="Kinetic Letters" panose="02000000000000000000" pitchFamily="50" charset="0"/>
                          <a:ea typeface="+mn-ea"/>
                          <a:cs typeface="+mn-cs"/>
                        </a:rPr>
                        <a:t>Lines by changing the size of brushes in response to ideas. </a:t>
                      </a:r>
                      <a:endParaRPr lang="en-GB" sz="1400" dirty="0">
                        <a:latin typeface="Kinetic Letters" panose="02000000000000000000" pitchFamily="50" charset="0"/>
                      </a:endParaRPr>
                    </a:p>
                    <a:p>
                      <a:pPr lvl="0">
                        <a:buNone/>
                      </a:pPr>
                      <a:endParaRPr lang="en-GB" sz="1400" b="0" i="0" u="none" strike="noStrike" kern="1200" baseline="0" dirty="0">
                        <a:solidFill>
                          <a:schemeClr val="dk1"/>
                        </a:solidFill>
                        <a:latin typeface="Kinetic Letters" panose="02000000000000000000" pitchFamily="50" charset="0"/>
                        <a:ea typeface="+mn-ea"/>
                        <a:cs typeface="+mn-cs"/>
                      </a:endParaRPr>
                    </a:p>
                    <a:p>
                      <a:pPr lvl="0">
                        <a:buNone/>
                      </a:pPr>
                      <a:r>
                        <a:rPr lang="en-GB" sz="1400" b="0" i="0" u="none" strike="noStrike" kern="1200" baseline="0" dirty="0">
                          <a:solidFill>
                            <a:schemeClr val="dk1"/>
                          </a:solidFill>
                          <a:latin typeface="Kinetic Letters" panose="02000000000000000000" pitchFamily="50" charset="0"/>
                          <a:ea typeface="+mn-ea"/>
                          <a:cs typeface="+mn-cs"/>
                        </a:rPr>
                        <a:t>Shapes using eraser, shape and fill tools.</a:t>
                      </a:r>
                    </a:p>
                    <a:p>
                      <a:pPr lvl="0">
                        <a:buNone/>
                      </a:pPr>
                      <a:endParaRPr lang="en-GB" sz="1400" b="0" i="0" u="none" strike="noStrike" kern="1200" baseline="0" dirty="0">
                        <a:solidFill>
                          <a:schemeClr val="dk1"/>
                        </a:solidFill>
                        <a:latin typeface="Kinetic Letters" panose="02000000000000000000" pitchFamily="50" charset="0"/>
                        <a:ea typeface="+mn-ea"/>
                        <a:cs typeface="+mn-cs"/>
                      </a:endParaRPr>
                    </a:p>
                    <a:p>
                      <a:pPr lvl="0">
                        <a:buNone/>
                      </a:pPr>
                      <a:r>
                        <a:rPr lang="en-GB" sz="1400" b="0" i="0" u="none" strike="noStrike" kern="1200" baseline="0" dirty="0">
                          <a:solidFill>
                            <a:schemeClr val="dk1"/>
                          </a:solidFill>
                          <a:latin typeface="Kinetic Letters" panose="02000000000000000000" pitchFamily="50" charset="0"/>
                          <a:ea typeface="+mn-ea"/>
                          <a:cs typeface="+mn-cs"/>
                        </a:rPr>
                        <a:t>Colours and texture using simple filters to manipulate and create images</a:t>
                      </a:r>
                    </a:p>
                    <a:p>
                      <a:pPr lvl="0">
                        <a:buNone/>
                      </a:pPr>
                      <a:endParaRPr lang="en-GB" sz="1400" b="0" i="0" u="none" strike="noStrike" kern="1200" baseline="0" dirty="0">
                        <a:solidFill>
                          <a:schemeClr val="dk1"/>
                        </a:solidFill>
                        <a:latin typeface="Kinetic Letters" panose="02000000000000000000" pitchFamily="50" charset="0"/>
                        <a:ea typeface="+mn-ea"/>
                        <a:cs typeface="+mn-cs"/>
                      </a:endParaRPr>
                    </a:p>
                    <a:p>
                      <a:pPr lvl="0">
                        <a:buNone/>
                      </a:pPr>
                      <a:r>
                        <a:rPr lang="en-GB" sz="1400" b="0" i="0" u="none" strike="noStrike" kern="1200" baseline="0" dirty="0">
                          <a:solidFill>
                            <a:schemeClr val="dk1"/>
                          </a:solidFill>
                          <a:latin typeface="Kinetic Letters" panose="02000000000000000000" pitchFamily="50" charset="0"/>
                          <a:ea typeface="+mn-ea"/>
                          <a:cs typeface="+mn-cs"/>
                        </a:rPr>
                        <a:t>Use basic selection and cropping tools.</a:t>
                      </a:r>
                    </a:p>
                    <a:p>
                      <a:endParaRPr lang="en-GB" sz="1400" b="0" i="0" u="none" strike="noStrike" kern="1200" baseline="0" dirty="0">
                        <a:solidFill>
                          <a:schemeClr val="dk1"/>
                        </a:solidFill>
                        <a:latin typeface="Kinetic Letters" panose="02000000000000000000" pitchFamily="50" charset="0"/>
                        <a:ea typeface="+mn-ea"/>
                        <a:cs typeface="+mn-cs"/>
                      </a:endParaRPr>
                    </a:p>
                  </a:txBody>
                  <a:tcPr marL="21355" marR="21355" marT="0" marB="0"/>
                </a:tc>
                <a:tc>
                  <a:txBody>
                    <a:bodyPr/>
                    <a:lstStyle/>
                    <a:p>
                      <a:r>
                        <a:rPr lang="en-GB" sz="1400" b="0" i="0" u="none" strike="noStrike" kern="1200" baseline="0" dirty="0">
                          <a:solidFill>
                            <a:schemeClr val="dk1"/>
                          </a:solidFill>
                          <a:latin typeface="Kinetic Letters" panose="02000000000000000000" pitchFamily="50" charset="0"/>
                          <a:ea typeface="+mn-ea"/>
                          <a:cs typeface="+mn-cs"/>
                        </a:rPr>
                        <a:t>•Record and collect visual information using digital cameras and video recorders.  </a:t>
                      </a:r>
                    </a:p>
                    <a:p>
                      <a:endParaRPr lang="en-GB" sz="1400" b="0" i="0" u="none" strike="noStrike" kern="1200" baseline="0" dirty="0">
                        <a:solidFill>
                          <a:schemeClr val="dk1"/>
                        </a:solidFill>
                        <a:latin typeface="Kinetic Letters" panose="02000000000000000000" pitchFamily="50" charset="0"/>
                        <a:ea typeface="+mn-ea"/>
                        <a:cs typeface="+mn-cs"/>
                      </a:endParaRPr>
                    </a:p>
                    <a:p>
                      <a:r>
                        <a:rPr lang="en-GB" sz="1400" b="0" i="0" u="none" strike="noStrike" kern="1200" baseline="0" dirty="0">
                          <a:solidFill>
                            <a:schemeClr val="dk1"/>
                          </a:solidFill>
                          <a:latin typeface="Kinetic Letters" panose="02000000000000000000" pitchFamily="50" charset="0"/>
                          <a:ea typeface="+mn-ea"/>
                          <a:cs typeface="+mn-cs"/>
                        </a:rPr>
                        <a:t>• Present recorded visual images using software e.g. PowerPoint.</a:t>
                      </a:r>
                    </a:p>
                    <a:p>
                      <a:endParaRPr lang="en-GB" sz="1400" b="0" i="0" u="none" strike="noStrike" kern="1200" baseline="0" dirty="0">
                        <a:solidFill>
                          <a:schemeClr val="dk1"/>
                        </a:solidFill>
                        <a:latin typeface="Kinetic Letters" panose="02000000000000000000" pitchFamily="50" charset="0"/>
                        <a:ea typeface="+mn-ea"/>
                        <a:cs typeface="+mn-cs"/>
                      </a:endParaRPr>
                    </a:p>
                    <a:p>
                      <a:pPr lvl="0">
                        <a:buNone/>
                      </a:pPr>
                      <a:r>
                        <a:rPr lang="en-GB" sz="1400" b="0" i="0" u="none" strike="noStrike" kern="1200" baseline="0" noProof="0" dirty="0">
                          <a:solidFill>
                            <a:schemeClr val="dk1"/>
                          </a:solidFill>
                          <a:latin typeface="Kinetic Letters" panose="02000000000000000000" pitchFamily="50" charset="0"/>
                        </a:rPr>
                        <a:t>•Use a graphics package to create images and effects with:</a:t>
                      </a:r>
                      <a:endParaRPr lang="en-US" sz="1400" b="0" i="0" u="none" strike="noStrike" kern="1200" baseline="0" noProof="0" dirty="0">
                        <a:latin typeface="Kinetic Letters" panose="02000000000000000000" pitchFamily="50" charset="0"/>
                      </a:endParaRPr>
                    </a:p>
                    <a:p>
                      <a:pPr lvl="0">
                        <a:buNone/>
                      </a:pPr>
                      <a:r>
                        <a:rPr lang="en-GB" sz="1400" b="0" i="0" u="none" strike="noStrike" kern="1200" baseline="0" noProof="0" dirty="0">
                          <a:solidFill>
                            <a:schemeClr val="dk1"/>
                          </a:solidFill>
                          <a:latin typeface="Kinetic Letters" panose="02000000000000000000" pitchFamily="50" charset="0"/>
                        </a:rPr>
                        <a:t>Lines by controlling the brush tool with increased precision.</a:t>
                      </a:r>
                    </a:p>
                    <a:p>
                      <a:pPr lvl="0">
                        <a:buNone/>
                      </a:pPr>
                      <a:endParaRPr lang="en-GB" sz="1400" b="0" i="0" u="none" strike="noStrike" kern="1200" baseline="0" noProof="0" dirty="0">
                        <a:solidFill>
                          <a:schemeClr val="dk1"/>
                        </a:solidFill>
                        <a:latin typeface="Kinetic Letters" panose="02000000000000000000" pitchFamily="50" charset="0"/>
                      </a:endParaRPr>
                    </a:p>
                    <a:p>
                      <a:pPr lvl="0">
                        <a:buNone/>
                      </a:pPr>
                      <a:r>
                        <a:rPr lang="en-GB" sz="1400" b="0" i="0" u="none" strike="noStrike" kern="1200" baseline="0" noProof="0" dirty="0">
                          <a:solidFill>
                            <a:schemeClr val="dk1"/>
                          </a:solidFill>
                          <a:latin typeface="Kinetic Letters" panose="02000000000000000000" pitchFamily="50" charset="0"/>
                        </a:rPr>
                        <a:t>Changing the type of brush to an appropriate style e.g. charcoal.</a:t>
                      </a:r>
                    </a:p>
                    <a:p>
                      <a:pPr lvl="0">
                        <a:buNone/>
                      </a:pPr>
                      <a:endParaRPr lang="en-GB" sz="1400" b="0" i="0" u="none" strike="noStrike" kern="1200" baseline="0" noProof="0" dirty="0">
                        <a:solidFill>
                          <a:schemeClr val="dk1"/>
                        </a:solidFill>
                        <a:latin typeface="Kinetic Letters" panose="02000000000000000000" pitchFamily="50" charset="0"/>
                      </a:endParaRPr>
                    </a:p>
                    <a:p>
                      <a:pPr lvl="0">
                        <a:buNone/>
                      </a:pPr>
                      <a:r>
                        <a:rPr lang="en-GB" sz="1400" b="0" i="0" u="none" strike="noStrike" kern="1200" baseline="0" noProof="0" dirty="0">
                          <a:solidFill>
                            <a:schemeClr val="dk1"/>
                          </a:solidFill>
                          <a:latin typeface="Kinetic Letters" panose="02000000000000000000" pitchFamily="50" charset="0"/>
                        </a:rPr>
                        <a:t>Create shapes by making selections to cut, duplicate and repeat.</a:t>
                      </a:r>
                    </a:p>
                    <a:p>
                      <a:pPr lvl="0">
                        <a:buNone/>
                      </a:pPr>
                      <a:endParaRPr lang="en-GB" sz="1400" b="0" i="0" u="none" strike="noStrike" kern="1200" baseline="0" noProof="0" dirty="0">
                        <a:solidFill>
                          <a:schemeClr val="dk1"/>
                        </a:solidFill>
                        <a:latin typeface="Kinetic Letters" panose="02000000000000000000" pitchFamily="50" charset="0"/>
                      </a:endParaRPr>
                    </a:p>
                    <a:p>
                      <a:pPr lvl="0">
                        <a:buNone/>
                      </a:pPr>
                      <a:r>
                        <a:rPr lang="en-GB" sz="1400" b="0" i="0" u="none" strike="noStrike" kern="1200" baseline="0" noProof="0" dirty="0">
                          <a:solidFill>
                            <a:schemeClr val="dk1"/>
                          </a:solidFill>
                          <a:latin typeface="Kinetic Letters" panose="02000000000000000000" pitchFamily="50" charset="0"/>
                        </a:rPr>
                        <a:t>Experiment with colours and textures by making an appropriate choice of special effect and simple filters to manipulate and create images for a particular purpose.</a:t>
                      </a:r>
                    </a:p>
                  </a:txBody>
                  <a:tcPr marL="21355" marR="21355" marT="0" marB="0"/>
                </a:tc>
                <a:tc>
                  <a:txBody>
                    <a:bodyPr/>
                    <a:lstStyle/>
                    <a:p>
                      <a:r>
                        <a:rPr lang="en-GB" sz="1400" b="0" i="0" u="none" strike="noStrike" kern="1200" baseline="0" dirty="0">
                          <a:solidFill>
                            <a:schemeClr val="dk1"/>
                          </a:solidFill>
                          <a:latin typeface="Kinetic Letters" panose="02000000000000000000" pitchFamily="50" charset="0"/>
                          <a:ea typeface="+mn-ea"/>
                          <a:cs typeface="+mn-cs"/>
                        </a:rPr>
                        <a:t>• </a:t>
                      </a:r>
                      <a:r>
                        <a:rPr lang="en-GB" sz="1400" b="0" i="0" u="none" strike="noStrike" kern="1200" baseline="0" noProof="0" dirty="0">
                          <a:solidFill>
                            <a:schemeClr val="dk1"/>
                          </a:solidFill>
                          <a:latin typeface="Kinetic Letters" panose="02000000000000000000" pitchFamily="50" charset="0"/>
                        </a:rPr>
                        <a:t>Record and collect visual information using digital cameras and video recorders.</a:t>
                      </a:r>
                      <a:endParaRPr lang="en-GB" sz="1400" b="0" i="0" u="none" strike="noStrike" kern="1200" baseline="0" dirty="0">
                        <a:solidFill>
                          <a:schemeClr val="dk1"/>
                        </a:solidFill>
                        <a:latin typeface="Kinetic Letters" panose="02000000000000000000" pitchFamily="50" charset="0"/>
                        <a:ea typeface="+mn-ea"/>
                        <a:cs typeface="+mn-cs"/>
                      </a:endParaRPr>
                    </a:p>
                    <a:p>
                      <a:r>
                        <a:rPr lang="en-GB" sz="1400" b="0" i="0" u="none" strike="noStrike" kern="1200" baseline="0" dirty="0">
                          <a:solidFill>
                            <a:schemeClr val="dk1"/>
                          </a:solidFill>
                          <a:latin typeface="Kinetic Letters" panose="02000000000000000000" pitchFamily="50" charset="0"/>
                          <a:ea typeface="+mn-ea"/>
                          <a:cs typeface="+mn-cs"/>
                        </a:rPr>
                        <a:t> </a:t>
                      </a:r>
                    </a:p>
                    <a:p>
                      <a:r>
                        <a:rPr lang="en-GB" sz="1400" b="0" i="0" u="none" strike="noStrike" kern="1200" baseline="0" dirty="0">
                          <a:solidFill>
                            <a:schemeClr val="dk1"/>
                          </a:solidFill>
                          <a:latin typeface="Kinetic Letters" panose="02000000000000000000" pitchFamily="50" charset="0"/>
                          <a:ea typeface="+mn-ea"/>
                          <a:cs typeface="+mn-cs"/>
                        </a:rPr>
                        <a:t>•</a:t>
                      </a:r>
                      <a:r>
                        <a:rPr lang="en-GB" sz="1400" b="0" i="0" u="none" strike="noStrike" kern="1200" baseline="0" noProof="0" dirty="0">
                          <a:solidFill>
                            <a:schemeClr val="dk1"/>
                          </a:solidFill>
                          <a:latin typeface="Kinetic Letters" panose="02000000000000000000" pitchFamily="50" charset="0"/>
                        </a:rPr>
                        <a:t>Present recorded visual images using software e.g. PowerPoint.</a:t>
                      </a:r>
                    </a:p>
                    <a:p>
                      <a:pPr lvl="0">
                        <a:buNone/>
                      </a:pPr>
                      <a:endParaRPr lang="en-GB" sz="1400" b="0" i="0" u="none" strike="noStrike" kern="1200" baseline="0" noProof="0" dirty="0">
                        <a:solidFill>
                          <a:schemeClr val="dk1"/>
                        </a:solidFill>
                        <a:latin typeface="Kinetic Letters" panose="02000000000000000000" pitchFamily="50" charset="0"/>
                      </a:endParaRPr>
                    </a:p>
                    <a:p>
                      <a:pPr lvl="0">
                        <a:buNone/>
                      </a:pPr>
                      <a:r>
                        <a:rPr lang="en-GB" sz="1400" b="0" i="0" u="none" strike="noStrike" kern="1200" baseline="0" noProof="0" dirty="0">
                          <a:solidFill>
                            <a:schemeClr val="dk1"/>
                          </a:solidFill>
                          <a:latin typeface="Kinetic Letters" panose="02000000000000000000" pitchFamily="50" charset="0"/>
                        </a:rPr>
                        <a:t>•Use a graphics package to create and</a:t>
                      </a:r>
                      <a:endParaRPr lang="en-GB" sz="1400" dirty="0">
                        <a:latin typeface="Kinetic Letters" panose="02000000000000000000" pitchFamily="50" charset="0"/>
                      </a:endParaRPr>
                    </a:p>
                    <a:p>
                      <a:pPr lvl="0">
                        <a:buNone/>
                      </a:pPr>
                      <a:r>
                        <a:rPr lang="en-GB" sz="1400" b="0" i="0" u="none" strike="noStrike" kern="1200" baseline="0" noProof="0" dirty="0">
                          <a:solidFill>
                            <a:schemeClr val="dk1"/>
                          </a:solidFill>
                          <a:latin typeface="Kinetic Letters" panose="02000000000000000000" pitchFamily="50" charset="0"/>
                        </a:rPr>
                        <a:t>Manipulate new images.</a:t>
                      </a:r>
                    </a:p>
                    <a:p>
                      <a:pPr lvl="0">
                        <a:buNone/>
                      </a:pPr>
                      <a:endParaRPr lang="en-GB" sz="1400" b="0" i="0" u="none" strike="noStrike" kern="1200" baseline="0" noProof="0" dirty="0">
                        <a:solidFill>
                          <a:schemeClr val="dk1"/>
                        </a:solidFill>
                        <a:latin typeface="Kinetic Letters" panose="02000000000000000000" pitchFamily="50" charset="0"/>
                      </a:endParaRPr>
                    </a:p>
                    <a:p>
                      <a:pPr marL="0" lvl="0" indent="0">
                        <a:buNone/>
                      </a:pPr>
                      <a:r>
                        <a:rPr lang="en-GB" sz="1400" b="0" i="0" u="none" strike="noStrike" kern="1200" baseline="0" noProof="0" dirty="0">
                          <a:latin typeface="Kinetic Letters" panose="02000000000000000000" pitchFamily="50" charset="0"/>
                        </a:rPr>
                        <a:t>•Be</a:t>
                      </a:r>
                      <a:r>
                        <a:rPr lang="en-GB" sz="1400" b="0" i="0" u="none" strike="noStrike" kern="1200" baseline="0" noProof="0" dirty="0">
                          <a:solidFill>
                            <a:schemeClr val="dk1"/>
                          </a:solidFill>
                          <a:latin typeface="Kinetic Letters" panose="02000000000000000000" pitchFamily="50" charset="0"/>
                        </a:rPr>
                        <a:t> able to import an image (scanned, retrieved, taken) into a graphics package.</a:t>
                      </a:r>
                    </a:p>
                    <a:p>
                      <a:pPr marL="0" lvl="0" indent="0">
                        <a:buNone/>
                      </a:pPr>
                      <a:endParaRPr lang="en-GB" sz="1400" b="0" i="0" u="none" strike="noStrike" kern="1200" baseline="0" noProof="0" dirty="0">
                        <a:solidFill>
                          <a:schemeClr val="dk1"/>
                        </a:solidFill>
                        <a:latin typeface="Kinetic Letters" panose="02000000000000000000" pitchFamily="50" charset="0"/>
                      </a:endParaRPr>
                    </a:p>
                    <a:p>
                      <a:pPr marL="0" lvl="0" indent="0">
                        <a:buNone/>
                      </a:pPr>
                      <a:r>
                        <a:rPr lang="en-GB" sz="1400" b="0" i="0" u="none" strike="noStrike" kern="1200" baseline="0" noProof="0" dirty="0">
                          <a:latin typeface="Kinetic Letters" panose="02000000000000000000" pitchFamily="50" charset="0"/>
                        </a:rPr>
                        <a:t>•Understand that a digital image is created by layering. </a:t>
                      </a:r>
                      <a:endParaRPr lang="en-GB" sz="1400" dirty="0">
                        <a:latin typeface="Kinetic Letters" panose="02000000000000000000" pitchFamily="50" charset="0"/>
                      </a:endParaRPr>
                    </a:p>
                    <a:p>
                      <a:pPr marL="0" lvl="0" indent="0">
                        <a:buNone/>
                      </a:pPr>
                      <a:endParaRPr lang="en-GB" sz="1400" b="0" i="0" u="none" strike="noStrike" kern="1200" baseline="0" noProof="0" dirty="0">
                        <a:latin typeface="Kinetic Letters" panose="02000000000000000000" pitchFamily="50" charset="0"/>
                      </a:endParaRPr>
                    </a:p>
                    <a:p>
                      <a:pPr marL="0" lvl="0" indent="0">
                        <a:buNone/>
                      </a:pPr>
                      <a:r>
                        <a:rPr lang="en-GB" sz="1400" b="0" i="0" u="none" strike="noStrike" kern="1200" baseline="0" noProof="0" dirty="0">
                          <a:latin typeface="Kinetic Letters" panose="02000000000000000000" pitchFamily="50" charset="0"/>
                        </a:rPr>
                        <a:t>•Create layered images from original ideas (sketch books etc).</a:t>
                      </a:r>
                      <a:endParaRPr lang="en-GB" sz="1400" dirty="0">
                        <a:latin typeface="Kinetic Letters" panose="02000000000000000000" pitchFamily="50" charset="0"/>
                      </a:endParaRPr>
                    </a:p>
                    <a:p>
                      <a:pPr marL="0" algn="l" rtl="0" eaLnBrk="1" latinLnBrk="0" hangingPunct="1">
                        <a:lnSpc>
                          <a:spcPct val="107000"/>
                        </a:lnSpc>
                        <a:spcAft>
                          <a:spcPts val="0"/>
                        </a:spcAft>
                      </a:pPr>
                      <a:endParaRPr lang="en-GB" sz="1400" b="0" i="0" u="none" strike="noStrike" kern="1200" baseline="0" dirty="0">
                        <a:solidFill>
                          <a:schemeClr val="dk1"/>
                        </a:solidFill>
                        <a:latin typeface="Kinetic Letters" panose="02000000000000000000" pitchFamily="50" charset="0"/>
                        <a:ea typeface="+mn-ea"/>
                        <a:cs typeface="+mn-cs"/>
                      </a:endParaRPr>
                    </a:p>
                  </a:txBody>
                  <a:tcPr marL="21355" marR="21355" marT="0" marB="0"/>
                </a:tc>
                <a:extLst>
                  <a:ext uri="{0D108BD9-81ED-4DB2-BD59-A6C34878D82A}">
                    <a16:rowId xmlns:a16="http://schemas.microsoft.com/office/drawing/2014/main" val="426591252"/>
                  </a:ext>
                </a:extLst>
              </a:tr>
            </a:tbl>
          </a:graphicData>
        </a:graphic>
      </p:graphicFrame>
    </p:spTree>
    <p:extLst>
      <p:ext uri="{BB962C8B-B14F-4D97-AF65-F5344CB8AC3E}">
        <p14:creationId xmlns:p14="http://schemas.microsoft.com/office/powerpoint/2010/main" val="9529510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5400" b="1" dirty="0">
                <a:latin typeface="Kinetic Letters" panose="02000000000000000000" pitchFamily="50" charset="0"/>
                <a:cs typeface="Arial" panose="020B0604020202020204" pitchFamily="34" charset="0"/>
              </a:rPr>
              <a:t>Equality of Provision and Inclusion </a:t>
            </a:r>
          </a:p>
        </p:txBody>
      </p:sp>
      <p:sp>
        <p:nvSpPr>
          <p:cNvPr id="3" name="Content Placeholder 2"/>
          <p:cNvSpPr>
            <a:spLocks noGrp="1"/>
          </p:cNvSpPr>
          <p:nvPr>
            <p:ph idx="1"/>
          </p:nvPr>
        </p:nvSpPr>
        <p:spPr>
          <a:xfrm>
            <a:off x="563880" y="2468032"/>
            <a:ext cx="11064240" cy="3416300"/>
          </a:xfrm>
        </p:spPr>
        <p:txBody>
          <a:bodyPr>
            <a:noAutofit/>
          </a:bodyPr>
          <a:lstStyle/>
          <a:p>
            <a:pPr marL="0" indent="0">
              <a:buNone/>
            </a:pPr>
            <a:r>
              <a:rPr lang="en-GB" sz="2800" dirty="0">
                <a:latin typeface="Kinetic Letters" panose="02000000000000000000" pitchFamily="50" charset="0"/>
                <a:cs typeface="Arial" panose="020B0604020202020204" pitchFamily="34" charset="0"/>
              </a:rPr>
              <a:t>Teachers ensure that the classroom is an inclusive environment in which pupils feel all contributions are valued and positive steps are taken to allow all pupils to participate. Teaching is responsive to pupil’s different learning styles and takes account of their experiences and starting points, in order to engage all pupils. Pupil grouping in the classroom is planned and varied. Teaching styles include collaborative learning so that pupils appreciate the value of working together. All pupils are encouraged to question, discuss and collaborate in problem solving tasks. Teachers challenge stereotypes and foster pupil’s critical awareness and concepts of fairness, enabling them to detect bias and challenge inequalities. Resources and displays reflect the experience and backgrounds of pupils, promote diversity and challenge stereotypes across the curriculum. They are reviewed regularly to ensure that they reflect the inclusive ethos of the school.</a:t>
            </a:r>
          </a:p>
        </p:txBody>
      </p:sp>
    </p:spTree>
    <p:extLst>
      <p:ext uri="{BB962C8B-B14F-4D97-AF65-F5344CB8AC3E}">
        <p14:creationId xmlns:p14="http://schemas.microsoft.com/office/powerpoint/2010/main" val="1382086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800" b="1" dirty="0">
                <a:latin typeface="Kinetic Letters" panose="02000000000000000000" pitchFamily="50" charset="0"/>
                <a:cs typeface="Arial" panose="020B0604020202020204" pitchFamily="34" charset="0"/>
              </a:rPr>
              <a:t>Equality of Provision and Inclusion </a:t>
            </a:r>
          </a:p>
        </p:txBody>
      </p:sp>
      <p:sp>
        <p:nvSpPr>
          <p:cNvPr id="3" name="Content Placeholder 2"/>
          <p:cNvSpPr>
            <a:spLocks noGrp="1"/>
          </p:cNvSpPr>
          <p:nvPr>
            <p:ph idx="1"/>
          </p:nvPr>
        </p:nvSpPr>
        <p:spPr>
          <a:xfrm>
            <a:off x="496389" y="2368368"/>
            <a:ext cx="11064240" cy="1563551"/>
          </a:xfrm>
        </p:spPr>
        <p:txBody>
          <a:bodyPr>
            <a:noAutofit/>
          </a:bodyPr>
          <a:lstStyle/>
          <a:p>
            <a:pPr marL="0" indent="0">
              <a:buNone/>
            </a:pPr>
            <a:r>
              <a:rPr lang="en-GB" dirty="0">
                <a:latin typeface="Kinetic Letters" panose="02000000000000000000" pitchFamily="50" charset="0"/>
                <a:cs typeface="Arial" panose="020B0604020202020204" pitchFamily="34" charset="0"/>
              </a:rPr>
              <a:t>The curriculum at our school is planned, organised and taught in ways which are compatible with the Equality Act 2010 and school’s Equal Opportunities Policy. As a school we will take reasonable and necessary steps to ensure that all children can access a broad and balanced curriculum. This includes ensuring that the environment is accessible as well as lesson content. In some instances, we may consult with external agencies for advice to meet the needs of some children to ensure that they are able to participate in all lessons across the curriculum. A wide variety of strategies are used to ensure that teaching meets the needs of different groups of pupils including those that are more-able, those identified with special educational needs, and those from different ethnic or gender groups. These include: </a:t>
            </a:r>
          </a:p>
        </p:txBody>
      </p:sp>
      <p:graphicFrame>
        <p:nvGraphicFramePr>
          <p:cNvPr id="4" name="Table 3"/>
          <p:cNvGraphicFramePr>
            <a:graphicFrameLocks noGrp="1"/>
          </p:cNvGraphicFramePr>
          <p:nvPr>
            <p:extLst>
              <p:ext uri="{D42A27DB-BD31-4B8C-83A1-F6EECF244321}">
                <p14:modId xmlns:p14="http://schemas.microsoft.com/office/powerpoint/2010/main" val="3029009146"/>
              </p:ext>
            </p:extLst>
          </p:nvPr>
        </p:nvGraphicFramePr>
        <p:xfrm>
          <a:off x="271669" y="3800928"/>
          <a:ext cx="11648662" cy="3291840"/>
        </p:xfrm>
        <a:graphic>
          <a:graphicData uri="http://schemas.openxmlformats.org/drawingml/2006/table">
            <a:tbl>
              <a:tblPr firstRow="1" bandRow="1">
                <a:tableStyleId>{5C22544A-7EE6-4342-B048-85BDC9FD1C3A}</a:tableStyleId>
              </a:tblPr>
              <a:tblGrid>
                <a:gridCol w="3238126">
                  <a:extLst>
                    <a:ext uri="{9D8B030D-6E8A-4147-A177-3AD203B41FA5}">
                      <a16:colId xmlns:a16="http://schemas.microsoft.com/office/drawing/2014/main" val="966657939"/>
                    </a:ext>
                  </a:extLst>
                </a:gridCol>
                <a:gridCol w="4527649">
                  <a:extLst>
                    <a:ext uri="{9D8B030D-6E8A-4147-A177-3AD203B41FA5}">
                      <a16:colId xmlns:a16="http://schemas.microsoft.com/office/drawing/2014/main" val="2729271711"/>
                    </a:ext>
                  </a:extLst>
                </a:gridCol>
                <a:gridCol w="3882887">
                  <a:extLst>
                    <a:ext uri="{9D8B030D-6E8A-4147-A177-3AD203B41FA5}">
                      <a16:colId xmlns:a16="http://schemas.microsoft.com/office/drawing/2014/main" val="297662791"/>
                    </a:ext>
                  </a:extLst>
                </a:gridCol>
              </a:tblGrid>
              <a:tr h="873156">
                <a:tc>
                  <a:txBody>
                    <a:bodyPr/>
                    <a:lstStyle/>
                    <a:p>
                      <a:r>
                        <a:rPr lang="en-GB" sz="1400" dirty="0">
                          <a:solidFill>
                            <a:schemeClr val="tx1"/>
                          </a:solidFill>
                          <a:latin typeface="Kinetic Letters" panose="02000000000000000000" pitchFamily="50" charset="0"/>
                          <a:cs typeface="Arial" panose="020B0604020202020204" pitchFamily="34" charset="0"/>
                        </a:rPr>
                        <a:t>Differentiating Lessons by: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Using a range of differentiated resources. Providing differentiated tasks where appropriate. Differentiating questions.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Using a range of groupings within the class to teach children and support them.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The amount of adult support that is given and adapting this as necessary.</a:t>
                      </a:r>
                    </a:p>
                  </a:txBody>
                  <a:tcPr>
                    <a:solidFill>
                      <a:schemeClr val="accent2">
                        <a:lumMod val="20000"/>
                        <a:lumOff val="80000"/>
                      </a:schemeClr>
                    </a:solidFill>
                  </a:tcPr>
                </a:tc>
                <a:tc>
                  <a:txBody>
                    <a:bodyPr/>
                    <a:lstStyle/>
                    <a:p>
                      <a:pPr marL="0" indent="0">
                        <a:buFont typeface="Arial" panose="020B0604020202020204" pitchFamily="34" charset="0"/>
                        <a:buNone/>
                      </a:pPr>
                      <a:r>
                        <a:rPr lang="en-GB" sz="1400" dirty="0">
                          <a:solidFill>
                            <a:schemeClr val="tx1"/>
                          </a:solidFill>
                          <a:latin typeface="Kinetic Letters" panose="02000000000000000000" pitchFamily="50" charset="0"/>
                          <a:cs typeface="Arial" panose="020B0604020202020204" pitchFamily="34" charset="0"/>
                        </a:rPr>
                        <a:t>Effective Lesson Planning and Management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Setting clear objectives that are understood by each pupil.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Presenting work in small achievable steps.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Planning varied activities that motivate pupils and providing alternative activities where needed.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Creating an atmosphere of encouragement and providing opportunities for pupils to achieve success.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Identifying the most suitable pace for each student in order to provide sufficient individual challenge whilst fostering enthusiasm and facilitating concentration.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Involving pupils in taking responsibility for their own learning and encouraging them to develop effective study skills.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Providing deepening activities for students. </a:t>
                      </a:r>
                    </a:p>
                  </a:txBody>
                  <a:tcPr>
                    <a:solidFill>
                      <a:schemeClr val="accent2">
                        <a:lumMod val="20000"/>
                        <a:lumOff val="80000"/>
                      </a:schemeClr>
                    </a:solidFill>
                  </a:tcPr>
                </a:tc>
                <a:tc>
                  <a:txBody>
                    <a:bodyPr/>
                    <a:lstStyle/>
                    <a:p>
                      <a:pPr marL="0" indent="0">
                        <a:buFont typeface="Arial" panose="020B0604020202020204" pitchFamily="34" charset="0"/>
                        <a:buNone/>
                      </a:pPr>
                      <a:r>
                        <a:rPr lang="en-GB" sz="1400" dirty="0">
                          <a:solidFill>
                            <a:schemeClr val="tx1"/>
                          </a:solidFill>
                          <a:latin typeface="Kinetic Letters" panose="02000000000000000000" pitchFamily="50" charset="0"/>
                          <a:cs typeface="Arial" panose="020B0604020202020204" pitchFamily="34" charset="0"/>
                        </a:rPr>
                        <a:t>The Appropriate Deployment of Resources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Analysing the suitability of resources and developing additional resources where necessary.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Ensuring that teaching assistants and support staff are effectively deployed.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Considering how specialist equipment, including I.T, can be of help and motivation to pupils.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Careful assessment and monitoring. Using pupil’s records and day to day achievements in music to support planning.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Carefully monitoring pupils’ progress to ensure that success is built upon. </a:t>
                      </a:r>
                    </a:p>
                    <a:p>
                      <a:pPr marL="171450" indent="-171450">
                        <a:buFont typeface="Arial" panose="020B0604020202020204" pitchFamily="34" charset="0"/>
                        <a:buChar char="•"/>
                      </a:pPr>
                      <a:r>
                        <a:rPr lang="en-GB" sz="1400" b="0" dirty="0">
                          <a:solidFill>
                            <a:schemeClr val="tx1"/>
                          </a:solidFill>
                          <a:latin typeface="Kinetic Letters" panose="02000000000000000000" pitchFamily="50" charset="0"/>
                          <a:cs typeface="Arial" panose="020B0604020202020204" pitchFamily="34" charset="0"/>
                        </a:rPr>
                        <a:t>Providing regular feedback to pupils on progress and actively involve pupils in the assessment.</a:t>
                      </a:r>
                    </a:p>
                  </a:txBody>
                  <a:tcPr>
                    <a:solidFill>
                      <a:schemeClr val="accent2">
                        <a:lumMod val="20000"/>
                        <a:lumOff val="80000"/>
                      </a:schemeClr>
                    </a:solidFill>
                  </a:tcPr>
                </a:tc>
                <a:extLst>
                  <a:ext uri="{0D108BD9-81ED-4DB2-BD59-A6C34878D82A}">
                    <a16:rowId xmlns:a16="http://schemas.microsoft.com/office/drawing/2014/main" val="3016685834"/>
                  </a:ext>
                </a:extLst>
              </a:tr>
            </a:tbl>
          </a:graphicData>
        </a:graphic>
      </p:graphicFrame>
    </p:spTree>
    <p:extLst>
      <p:ext uri="{BB962C8B-B14F-4D97-AF65-F5344CB8AC3E}">
        <p14:creationId xmlns:p14="http://schemas.microsoft.com/office/powerpoint/2010/main" val="20411693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b70b09e-4f12-4ac2-88ed-98753741617f">
      <Terms xmlns="http://schemas.microsoft.com/office/infopath/2007/PartnerControls"/>
    </lcf76f155ced4ddcb4097134ff3c332f>
    <TaxCatchAll xmlns="7a9ca912-0e43-4587-a56f-3826208f963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DE94E03BDAAD142B8544BEDD6B0C519" ma:contentTypeVersion="17" ma:contentTypeDescription="Create a new document." ma:contentTypeScope="" ma:versionID="5ba1e158ca6a825f809f137a4fdab1cd">
  <xsd:schema xmlns:xsd="http://www.w3.org/2001/XMLSchema" xmlns:xs="http://www.w3.org/2001/XMLSchema" xmlns:p="http://schemas.microsoft.com/office/2006/metadata/properties" xmlns:ns2="9b70b09e-4f12-4ac2-88ed-98753741617f" xmlns:ns3="7a9ca912-0e43-4587-a56f-3826208f9635" targetNamespace="http://schemas.microsoft.com/office/2006/metadata/properties" ma:root="true" ma:fieldsID="a4cb9f81af7d3ba3d891907297681c10" ns2:_="" ns3:_="">
    <xsd:import namespace="9b70b09e-4f12-4ac2-88ed-98753741617f"/>
    <xsd:import namespace="7a9ca912-0e43-4587-a56f-3826208f963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70b09e-4f12-4ac2-88ed-9875374161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f704ec4-7335-4fcf-9ce0-0db5065496a3"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a9ca912-0e43-4587-a56f-3826208f963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7aa9c6e9-8ed1-489e-b816-a79d679cd453}" ma:internalName="TaxCatchAll" ma:showField="CatchAllData" ma:web="7a9ca912-0e43-4587-a56f-3826208f9635">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0227AAB-B3B9-46E2-8577-B78E0A54303F}">
  <ds:schemaRefs>
    <ds:schemaRef ds:uri="9b70b09e-4f12-4ac2-88ed-98753741617f"/>
    <ds:schemaRef ds:uri="http://purl.org/dc/terms/"/>
    <ds:schemaRef ds:uri="http://www.w3.org/XML/1998/namespace"/>
    <ds:schemaRef ds:uri="http://schemas.microsoft.com/office/2006/metadata/properties"/>
    <ds:schemaRef ds:uri="http://purl.org/dc/elements/1.1/"/>
    <ds:schemaRef ds:uri="http://purl.org/dc/dcmitype/"/>
    <ds:schemaRef ds:uri="http://schemas.openxmlformats.org/package/2006/metadata/core-properties"/>
    <ds:schemaRef ds:uri="http://schemas.microsoft.com/office/2006/documentManagement/types"/>
    <ds:schemaRef ds:uri="http://schemas.microsoft.com/office/infopath/2007/PartnerControls"/>
    <ds:schemaRef ds:uri="7a9ca912-0e43-4587-a56f-3826208f9635"/>
  </ds:schemaRefs>
</ds:datastoreItem>
</file>

<file path=customXml/itemProps2.xml><?xml version="1.0" encoding="utf-8"?>
<ds:datastoreItem xmlns:ds="http://schemas.openxmlformats.org/officeDocument/2006/customXml" ds:itemID="{E77302C4-6319-4DAC-978C-185E18291589}">
  <ds:schemaRefs>
    <ds:schemaRef ds:uri="http://schemas.microsoft.com/sharepoint/v3/contenttype/forms"/>
  </ds:schemaRefs>
</ds:datastoreItem>
</file>

<file path=customXml/itemProps3.xml><?xml version="1.0" encoding="utf-8"?>
<ds:datastoreItem xmlns:ds="http://schemas.openxmlformats.org/officeDocument/2006/customXml" ds:itemID="{AD8BE756-1382-4CC1-99AA-AFB21760F45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70b09e-4f12-4ac2-88ed-98753741617f"/>
    <ds:schemaRef ds:uri="7a9ca912-0e43-4587-a56f-3826208f963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 Boardroom</Template>
  <TotalTime>437</TotalTime>
  <Words>5100</Words>
  <Application>Microsoft Office PowerPoint</Application>
  <PresentationFormat>Widescreen</PresentationFormat>
  <Paragraphs>521</Paragraphs>
  <Slides>18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Century Gothic</vt:lpstr>
      <vt:lpstr>Courier New</vt:lpstr>
      <vt:lpstr>Kinetic Letters</vt:lpstr>
      <vt:lpstr>Symbol</vt:lpstr>
      <vt:lpstr>Wingdings 3</vt:lpstr>
      <vt:lpstr>Ion Boardroom</vt:lpstr>
      <vt:lpstr>Withymoor Primary School Art Curriculum</vt:lpstr>
      <vt:lpstr>Withymoor Primary School  Art Subject Intent  </vt:lpstr>
      <vt:lpstr>Essential Characteristics  &amp; Key Concepts in Art  </vt:lpstr>
      <vt:lpstr>Withymoor Primary School Art Programme of Study </vt:lpstr>
      <vt:lpstr>Withymoor Primary School Art Programme of Study </vt:lpstr>
      <vt:lpstr>Withymoor Primary School Art Programme of Study </vt:lpstr>
      <vt:lpstr>Withymoor Primary School Art Programme of Study </vt:lpstr>
      <vt:lpstr>Withymoor Primary School Art Programme of Study </vt:lpstr>
      <vt:lpstr>Withymoor Primary School Art Programme of Study </vt:lpstr>
      <vt:lpstr>Withymoor Primary School Art Programme of Study </vt:lpstr>
      <vt:lpstr>Art Progression Key Skill: Painting</vt:lpstr>
      <vt:lpstr>Art Progression Key Skill: Drawing</vt:lpstr>
      <vt:lpstr>Art Progression Key Skill: Sculpture</vt:lpstr>
      <vt:lpstr>Art Progression Knowledge of artists, architects and designers in history </vt:lpstr>
      <vt:lpstr>Art Progression Collage</vt:lpstr>
      <vt:lpstr>Art Progression Digital media</vt:lpstr>
      <vt:lpstr>Equality of Provision and Inclusion </vt:lpstr>
      <vt:lpstr>Equality of Provision and Inclusion </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Withymoor Primary School Geography Curriculum</dc:title>
  <dc:creator>Mrs L. Barrett</dc:creator>
  <cp:lastModifiedBy>Mrs L Smith</cp:lastModifiedBy>
  <cp:revision>183</cp:revision>
  <cp:lastPrinted>2022-01-04T11:04:24Z</cp:lastPrinted>
  <dcterms:created xsi:type="dcterms:W3CDTF">2021-07-02T09:15:29Z</dcterms:created>
  <dcterms:modified xsi:type="dcterms:W3CDTF">2026-05-21T16:37:48Z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0x0101000DE94E03BDAAD142B8544BEDD6B0C519</vt:lpwstr>
  </property>
  <property fmtid="{D5CDD505-2E9C-101B-9397-08002B2CF9AE}" pid="3" name="MediaServiceImageTags">
    <vt:lpwstr/>
  </property>
</Properties>
</file>