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9" r:id="rId7"/>
    <p:sldId id="264" r:id="rId8"/>
    <p:sldId id="266" r:id="rId9"/>
    <p:sldId id="268" r:id="rId10"/>
    <p:sldId id="269" r:id="rId11"/>
    <p:sldId id="270" r:id="rId12"/>
    <p:sldId id="267" r:id="rId13"/>
    <p:sldId id="276" r:id="rId14"/>
    <p:sldId id="274" r:id="rId15"/>
    <p:sldId id="275"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3438D4-B882-096C-333B-3AA02095404B}" v="195" dt="2026-05-21T16:47:15.3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90" autoAdjust="0"/>
    <p:restoredTop sz="94660"/>
  </p:normalViewPr>
  <p:slideViewPr>
    <p:cSldViewPr snapToGrid="0">
      <p:cViewPr varScale="1">
        <p:scale>
          <a:sx n="72" d="100"/>
          <a:sy n="72" d="100"/>
        </p:scale>
        <p:origin x="5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144017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975665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402444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218856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8919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0E6910-68F8-4526-9755-0B0D3179050B}" type="datetimeFigureOut">
              <a:rPr lang="en-GB" smtClean="0"/>
              <a:t>21/05/2026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732507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0E6910-68F8-4526-9755-0B0D3179050B}" type="datetimeFigureOut">
              <a:rPr lang="en-GB" smtClean="0"/>
              <a:t>21/05/2026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449842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813078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897788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0E6910-68F8-4526-9755-0B0D3179050B}"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64111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379491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476322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1726382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653201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40E6910-68F8-4526-9755-0B0D3179050B}" type="datetimeFigureOut">
              <a:rPr lang="en-GB" smtClean="0"/>
              <a:t>21/05/2026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43866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2633467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40E6910-68F8-4526-9755-0B0D3179050B}"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655B4-FC4C-4CE5-A2E3-31EB759EA4EE}" type="slidenum">
              <a:rPr lang="en-GB" smtClean="0"/>
              <a:t>‹#›</a:t>
            </a:fld>
            <a:endParaRPr lang="en-GB"/>
          </a:p>
        </p:txBody>
      </p:sp>
    </p:spTree>
    <p:extLst>
      <p:ext uri="{BB962C8B-B14F-4D97-AF65-F5344CB8AC3E}">
        <p14:creationId xmlns:p14="http://schemas.microsoft.com/office/powerpoint/2010/main" val="3168924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40E6910-68F8-4526-9755-0B0D3179050B}" type="datetimeFigureOut">
              <a:rPr lang="en-GB" smtClean="0"/>
              <a:t>21/05/2026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86655B4-FC4C-4CE5-A2E3-31EB759EA4EE}" type="slidenum">
              <a:rPr lang="en-GB" smtClean="0"/>
              <a:t>‹#›</a:t>
            </a:fld>
            <a:endParaRPr lang="en-GB"/>
          </a:p>
        </p:txBody>
      </p:sp>
    </p:spTree>
    <p:extLst>
      <p:ext uri="{BB962C8B-B14F-4D97-AF65-F5344CB8AC3E}">
        <p14:creationId xmlns:p14="http://schemas.microsoft.com/office/powerpoint/2010/main" val="22282727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171" y="987806"/>
            <a:ext cx="8825658" cy="2677648"/>
          </a:xfrm>
        </p:spPr>
        <p:txBody>
          <a:bodyPr>
            <a:normAutofit fontScale="90000"/>
          </a:bodyPr>
          <a:lstStyle/>
          <a:p>
            <a:pPr lvl="0" algn="ctr" eaLnBrk="0" fontAlgn="base" hangingPunct="0">
              <a:lnSpc>
                <a:spcPct val="100000"/>
              </a:lnSpc>
              <a:spcAft>
                <a:spcPct val="0"/>
              </a:spcAft>
            </a:pPr>
            <a:r>
              <a:rPr lang="en-GB" altLang="en-US" b="1" i="1" dirty="0">
                <a:latin typeface="Arial" panose="020B0604020202020204" pitchFamily="34" charset="0"/>
                <a:ea typeface="Calibri" panose="020F0502020204030204" pitchFamily="34" charset="0"/>
                <a:cs typeface="Arial" panose="020B0604020202020204" pitchFamily="34" charset="0"/>
              </a:rPr>
              <a:t>Withymoor Primary School Design </a:t>
            </a:r>
            <a:r>
              <a:rPr lang="en-GB" altLang="en-US" b="1" i="1" dirty="0" err="1">
                <a:latin typeface="Arial" panose="020B0604020202020204" pitchFamily="34" charset="0"/>
                <a:ea typeface="Calibri" panose="020F0502020204030204" pitchFamily="34" charset="0"/>
                <a:cs typeface="Arial" panose="020B0604020202020204" pitchFamily="34" charset="0"/>
              </a:rPr>
              <a:t>TechnologyCurriculum</a:t>
            </a:r>
            <a:br>
              <a:rPr kumimoji="0" lang="en-GB" altLang="en-US" sz="1400" b="0" i="0" u="none" strike="noStrike" cap="none" normalizeH="0" baseline="0" dirty="0">
                <a:ln>
                  <a:noFill/>
                </a:ln>
                <a:solidFill>
                  <a:schemeClr val="tx1"/>
                </a:solidFill>
                <a:effectLst/>
              </a:rPr>
            </a:br>
            <a:endParaRPr kumimoji="0" lang="en-GB" altLang="en-US" sz="3600" b="0" i="0" u="none" strike="noStrike" cap="none" normalizeH="0" baseline="0" dirty="0">
              <a:ln>
                <a:noFill/>
              </a:ln>
              <a:solidFill>
                <a:schemeClr val="tx1"/>
              </a:solidFill>
              <a:effectLst/>
              <a:latin typeface="Arial" panose="020B0604020202020204" pitchFamily="34" charset="0"/>
            </a:endParaRPr>
          </a:p>
        </p:txBody>
      </p:sp>
      <p:sp>
        <p:nvSpPr>
          <p:cNvPr id="3" name="Subtitle 2"/>
          <p:cNvSpPr>
            <a:spLocks noGrp="1"/>
          </p:cNvSpPr>
          <p:nvPr>
            <p:ph type="subTitle" idx="1"/>
          </p:nvPr>
        </p:nvSpPr>
        <p:spPr>
          <a:xfrm>
            <a:off x="3158216" y="3397061"/>
            <a:ext cx="7474038" cy="861420"/>
          </a:xfrm>
        </p:spPr>
        <p:txBody>
          <a:bodyPr/>
          <a:lstStyle/>
          <a:p>
            <a:r>
              <a:rPr lang="en-GB" altLang="en-US" b="1" i="1" dirty="0">
                <a:latin typeface="Arial" panose="020B0604020202020204" pitchFamily="34" charset="0"/>
                <a:ea typeface="Calibri" panose="020F0502020204030204" pitchFamily="34" charset="0"/>
                <a:cs typeface="Arial" panose="020B0604020202020204" pitchFamily="34" charset="0"/>
              </a:rPr>
              <a:t>Learning together, aiming for excellence.</a:t>
            </a:r>
          </a:p>
        </p:txBody>
      </p:sp>
      <p:pic>
        <p:nvPicPr>
          <p:cNvPr id="2049"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4566" y="4196060"/>
            <a:ext cx="1376855" cy="149159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087534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5859" y="1131323"/>
            <a:ext cx="8761413" cy="706964"/>
          </a:xfrm>
        </p:spPr>
        <p:txBody>
          <a:bodyPr/>
          <a:lstStyle/>
          <a:p>
            <a:pPr algn="ctr"/>
            <a:r>
              <a:rPr lang="en-GB" b="1" u="sng" dirty="0">
                <a:latin typeface="Arial" panose="020B0604020202020204" pitchFamily="34" charset="0"/>
                <a:cs typeface="Arial" panose="020B0604020202020204" pitchFamily="34" charset="0"/>
              </a:rPr>
              <a:t>Withymoor Primary School </a:t>
            </a:r>
            <a:br>
              <a:rPr lang="en-GB" b="1" u="sng" dirty="0">
                <a:latin typeface="Arial" panose="020B0604020202020204" pitchFamily="34" charset="0"/>
                <a:cs typeface="Arial" panose="020B0604020202020204" pitchFamily="34" charset="0"/>
              </a:rPr>
            </a:br>
            <a:r>
              <a:rPr lang="en-GB" b="1" i="1" u="sng" dirty="0">
                <a:latin typeface="Arial" panose="020B0604020202020204" pitchFamily="34" charset="0"/>
                <a:cs typeface="Arial" panose="020B0604020202020204" pitchFamily="34" charset="0"/>
              </a:rPr>
              <a:t>Design Technology </a:t>
            </a:r>
            <a:r>
              <a:rPr lang="en-GB" b="1" u="sng" dirty="0">
                <a:latin typeface="Arial" panose="020B0604020202020204" pitchFamily="34" charset="0"/>
                <a:cs typeface="Arial" panose="020B0604020202020204" pitchFamily="34" charset="0"/>
              </a:rPr>
              <a:t>Subject Intent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54954" y="2603500"/>
            <a:ext cx="9681212" cy="3416300"/>
          </a:xfrm>
        </p:spPr>
        <p:txBody>
          <a:bodyPr vert="horz" lIns="91440" tIns="45720" rIns="91440" bIns="45720" rtlCol="0" anchor="t">
            <a:normAutofit fontScale="92500" lnSpcReduction="20000"/>
          </a:bodyPr>
          <a:lstStyle/>
          <a:p>
            <a:pPr marL="0" indent="0" algn="just">
              <a:buNone/>
            </a:pPr>
            <a:r>
              <a:rPr lang="en-GB" sz="2400" dirty="0">
                <a:latin typeface="Arial"/>
                <a:cs typeface="Arial"/>
              </a:rPr>
              <a:t>Our aim is for every pupil to research and design, creating their own criteria for success to solve real life problems for an end user. Pupils will apply subject specific knowledge, make links to other curriculum subjects to become designers and creators, and work safely with a range of tools and </a:t>
            </a:r>
            <a:r>
              <a:rPr lang="en-GB" sz="2400">
                <a:latin typeface="Arial"/>
                <a:cs typeface="Arial"/>
              </a:rPr>
              <a:t>materials.</a:t>
            </a:r>
            <a:endParaRPr lang="en-US">
              <a:latin typeface="Arial"/>
              <a:cs typeface="Arial"/>
            </a:endParaRPr>
          </a:p>
          <a:p>
            <a:pPr marL="0" indent="0" algn="just">
              <a:buNone/>
            </a:pPr>
            <a:r>
              <a:rPr lang="en-GB" sz="2400" dirty="0">
                <a:latin typeface="Arial"/>
                <a:cs typeface="Arial"/>
              </a:rPr>
              <a:t> During the process, pupils will further develop oracy and team building skills as they develop, evaluate and refine their product. As part of the cooking and nutrition element of the Design Technology curriculum, our pupils will be taught how to cook healthy and nutritious foods creatively. The aim is to develop a love of cooking as a lifelong skill, which will enable them to feed themselves and others an affordable and balanced diet. </a:t>
            </a:r>
            <a:endParaRPr lang="en-GB">
              <a:latin typeface="Arial"/>
              <a:cs typeface="Arial"/>
            </a:endParaRPr>
          </a:p>
          <a:p>
            <a:pPr marL="0" indent="0" algn="just">
              <a:buNone/>
            </a:pPr>
            <a:endParaRPr lang="en-GB" sz="2400" dirty="0">
              <a:latin typeface="Arial" panose="020B0604020202020204" pitchFamily="34" charset="0"/>
              <a:cs typeface="Arial" panose="020B0604020202020204" pitchFamily="34"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763" y="621400"/>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5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4272" y="1131324"/>
            <a:ext cx="8766037" cy="45719"/>
          </a:xfrm>
        </p:spPr>
        <p:txBody>
          <a:bodyPr/>
          <a:lstStyle/>
          <a:p>
            <a:pPr algn="ctr"/>
            <a:r>
              <a:rPr lang="en-GB" sz="2000" b="1" u="sng" dirty="0">
                <a:latin typeface="Arial" panose="020B0604020202020204" pitchFamily="34" charset="0"/>
                <a:cs typeface="Arial" panose="020B0604020202020204" pitchFamily="34" charset="0"/>
              </a:rPr>
              <a:t>Essential Characteristics </a:t>
            </a:r>
            <a:br>
              <a:rPr lang="en-GB" sz="2000" b="1" u="sng" dirty="0">
                <a:latin typeface="Arial" panose="020B0604020202020204" pitchFamily="34" charset="0"/>
                <a:cs typeface="Arial" panose="020B0604020202020204" pitchFamily="34" charset="0"/>
              </a:rPr>
            </a:br>
            <a:r>
              <a:rPr lang="en-GB" sz="2000" b="1" u="sng" dirty="0">
                <a:latin typeface="Arial" panose="020B0604020202020204" pitchFamily="34" charset="0"/>
                <a:cs typeface="Arial" panose="020B0604020202020204" pitchFamily="34" charset="0"/>
              </a:rPr>
              <a:t>&amp; Key Concepts in Design Technology</a:t>
            </a:r>
            <a:br>
              <a:rPr lang="en-GB" sz="2000" u="sng" dirty="0">
                <a:latin typeface="Arial" panose="020B0604020202020204" pitchFamily="34" charset="0"/>
                <a:cs typeface="Arial" panose="020B0604020202020204" pitchFamily="34" charset="0"/>
              </a:rPr>
            </a:br>
            <a:endParaRPr lang="en-GB" sz="2000"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0" y="2143174"/>
            <a:ext cx="11393213" cy="4624551"/>
          </a:xfrm>
        </p:spPr>
        <p:txBody>
          <a:bodyPr>
            <a:normAutofit/>
          </a:bodyPr>
          <a:lstStyle/>
          <a:p>
            <a:pPr marL="0" indent="0">
              <a:buNone/>
            </a:pPr>
            <a:r>
              <a:rPr lang="en-GB" sz="1050" b="1" u="sng" dirty="0">
                <a:latin typeface="Arial" panose="020B0604020202020204" pitchFamily="34" charset="0"/>
                <a:cs typeface="Arial" panose="020B0604020202020204" pitchFamily="34" charset="0"/>
                <a:sym typeface="Symbol" panose="05050102010706020507" pitchFamily="18" charset="2"/>
              </a:rPr>
              <a:t>Essential Characteristics</a:t>
            </a:r>
          </a:p>
          <a:p>
            <a:r>
              <a:rPr lang="en-GB" sz="1050" dirty="0"/>
              <a:t>An excellent attitude to learning and independent working. </a:t>
            </a:r>
            <a:endParaRPr lang="en-GB" sz="1050" b="1" u="sng" dirty="0">
              <a:latin typeface="Arial" panose="020B0604020202020204" pitchFamily="34" charset="0"/>
              <a:cs typeface="Arial" panose="020B0604020202020204" pitchFamily="34" charset="0"/>
              <a:sym typeface="Symbol" panose="05050102010706020507" pitchFamily="18" charset="2"/>
            </a:endParaRPr>
          </a:p>
          <a:p>
            <a:pPr marL="0" indent="0">
              <a:buNone/>
            </a:pPr>
            <a:r>
              <a:rPr lang="en-GB" sz="1050" dirty="0"/>
              <a:t>●Significant levels of originality and the willingness to take creative risks to produce innovative ideas and prototypes. </a:t>
            </a:r>
          </a:p>
          <a:p>
            <a:pPr marL="0" indent="0">
              <a:buNone/>
            </a:pPr>
            <a:r>
              <a:rPr lang="en-GB" sz="1050" dirty="0"/>
              <a:t>●The ability to use time efficiently and work constructively and productively with others. </a:t>
            </a:r>
          </a:p>
          <a:p>
            <a:pPr marL="0" indent="0">
              <a:buNone/>
            </a:pPr>
            <a:r>
              <a:rPr lang="en-GB" sz="1050" dirty="0"/>
              <a:t>●The ability to carry out thorough research, and ask questions to develop a good knowledge of users’ needs. </a:t>
            </a:r>
          </a:p>
          <a:p>
            <a:pPr marL="0" indent="0">
              <a:buNone/>
            </a:pPr>
            <a:r>
              <a:rPr lang="en-GB" sz="1050" dirty="0"/>
              <a:t>●The ability to act as responsible designers and makers, working ethically and safely.</a:t>
            </a:r>
          </a:p>
          <a:p>
            <a:pPr marL="0" indent="0">
              <a:buNone/>
            </a:pPr>
            <a:r>
              <a:rPr lang="en-GB" sz="1050" dirty="0"/>
              <a:t>●A thorough knowledge of which tools, equipment and materials to use to make their products. </a:t>
            </a:r>
          </a:p>
          <a:p>
            <a:pPr marL="0" indent="0">
              <a:buNone/>
            </a:pPr>
            <a:r>
              <a:rPr lang="en-GB" sz="1050" dirty="0"/>
              <a:t>●The ability to apply mathematical knowledge, when measuring.</a:t>
            </a:r>
          </a:p>
          <a:p>
            <a:pPr marL="0" indent="0">
              <a:buNone/>
            </a:pPr>
            <a:r>
              <a:rPr lang="en-GB" sz="1050" dirty="0"/>
              <a:t>●The ability to manufacture products safely and hygienically. </a:t>
            </a:r>
          </a:p>
          <a:p>
            <a:pPr marL="0" indent="0">
              <a:buNone/>
            </a:pPr>
            <a:r>
              <a:rPr lang="en-GB" sz="1050" dirty="0"/>
              <a:t>●A passion for the subject and experience of, up-to-date technological innovations in materials, products and systems. </a:t>
            </a:r>
            <a:endParaRPr lang="en-GB" sz="1050" b="1" u="sng" dirty="0">
              <a:latin typeface="Arial" panose="020B0604020202020204" pitchFamily="34" charset="0"/>
              <a:cs typeface="Arial" panose="020B0604020202020204" pitchFamily="34" charset="0"/>
              <a:sym typeface="Symbol" panose="05050102010706020507" pitchFamily="18" charset="2"/>
            </a:endParaRPr>
          </a:p>
          <a:p>
            <a:r>
              <a:rPr lang="en-GB" sz="1050" dirty="0"/>
              <a:t>•</a:t>
            </a:r>
            <a:r>
              <a:rPr lang="en-GB" sz="1050" b="1" u="sng" dirty="0">
                <a:latin typeface="Arial" panose="020B0604020202020204" pitchFamily="34" charset="0"/>
                <a:cs typeface="Arial" panose="020B0604020202020204" pitchFamily="34" charset="0"/>
              </a:rPr>
              <a:t>Key Concepts </a:t>
            </a:r>
          </a:p>
          <a:p>
            <a:pPr marL="0" indent="0">
              <a:buNone/>
            </a:pPr>
            <a:r>
              <a:rPr lang="en-GB" sz="1050" dirty="0">
                <a:latin typeface="Arial" panose="020B0604020202020204" pitchFamily="34" charset="0"/>
                <a:cs typeface="Arial" panose="020B0604020202020204" pitchFamily="34" charset="0"/>
              </a:rPr>
              <a:t>Master practical skills: develop the skills needed to make quality products.</a:t>
            </a:r>
          </a:p>
          <a:p>
            <a:pPr marL="0" indent="0">
              <a:buNone/>
            </a:pPr>
            <a:r>
              <a:rPr lang="en-GB" sz="1050" dirty="0">
                <a:latin typeface="Arial" panose="020B0604020202020204" pitchFamily="34" charset="0"/>
                <a:cs typeface="Arial" panose="020B0604020202020204" pitchFamily="34" charset="0"/>
              </a:rPr>
              <a:t>Design, Make, Evaluate and Improve: develop the process of design thinking, making and improving.</a:t>
            </a:r>
          </a:p>
          <a:p>
            <a:pPr marL="0" indent="0">
              <a:buNone/>
            </a:pPr>
            <a:r>
              <a:rPr lang="en-GB" sz="1050" dirty="0">
                <a:latin typeface="Arial" panose="020B0604020202020204" pitchFamily="34" charset="0"/>
                <a:cs typeface="Arial" panose="020B0604020202020204" pitchFamily="34" charset="0"/>
              </a:rPr>
              <a:t>Take inspiration from design throughout history: know that designs change and improve throughout history</a:t>
            </a:r>
          </a:p>
          <a:p>
            <a:endParaRPr lang="en-GB" sz="2200" b="1" u="sng" dirty="0">
              <a:latin typeface="Arial" panose="020B0604020202020204" pitchFamily="34" charset="0"/>
              <a:cs typeface="Arial" panose="020B0604020202020204" pitchFamily="34" charset="0"/>
            </a:endParaRPr>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763" y="658601"/>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29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36643849"/>
              </p:ext>
            </p:extLst>
          </p:nvPr>
        </p:nvGraphicFramePr>
        <p:xfrm>
          <a:off x="584790" y="2228193"/>
          <a:ext cx="11270878" cy="3168015"/>
        </p:xfrm>
        <a:graphic>
          <a:graphicData uri="http://schemas.openxmlformats.org/drawingml/2006/table">
            <a:tbl>
              <a:tblPr firstRow="1" firstCol="1" bandRow="1">
                <a:tableStyleId>{5C22544A-7EE6-4342-B048-85BDC9FD1C3A}</a:tableStyleId>
              </a:tblPr>
              <a:tblGrid>
                <a:gridCol w="1924493">
                  <a:extLst>
                    <a:ext uri="{9D8B030D-6E8A-4147-A177-3AD203B41FA5}">
                      <a16:colId xmlns:a16="http://schemas.microsoft.com/office/drawing/2014/main" val="3358382796"/>
                    </a:ext>
                  </a:extLst>
                </a:gridCol>
                <a:gridCol w="2613040">
                  <a:extLst>
                    <a:ext uri="{9D8B030D-6E8A-4147-A177-3AD203B41FA5}">
                      <a16:colId xmlns:a16="http://schemas.microsoft.com/office/drawing/2014/main" val="3591635475"/>
                    </a:ext>
                  </a:extLst>
                </a:gridCol>
                <a:gridCol w="3121129">
                  <a:extLst>
                    <a:ext uri="{9D8B030D-6E8A-4147-A177-3AD203B41FA5}">
                      <a16:colId xmlns:a16="http://schemas.microsoft.com/office/drawing/2014/main" val="2738208111"/>
                    </a:ext>
                  </a:extLst>
                </a:gridCol>
                <a:gridCol w="3612216">
                  <a:extLst>
                    <a:ext uri="{9D8B030D-6E8A-4147-A177-3AD203B41FA5}">
                      <a16:colId xmlns:a16="http://schemas.microsoft.com/office/drawing/2014/main" val="3348112205"/>
                    </a:ext>
                  </a:extLst>
                </a:gridCol>
              </a:tblGrid>
              <a:tr h="66063">
                <a:tc>
                  <a:txBody>
                    <a:bodyPr/>
                    <a:lstStyle/>
                    <a:p>
                      <a:pPr algn="ctr">
                        <a:lnSpc>
                          <a:spcPct val="107000"/>
                        </a:lnSpc>
                        <a:spcAft>
                          <a:spcPts val="0"/>
                        </a:spcAft>
                      </a:pPr>
                      <a:r>
                        <a:rPr lang="en-GB" sz="1600" dirty="0">
                          <a:effectLst/>
                          <a:latin typeface="Arial" panose="020B0604020202020204" pitchFamily="34" charset="0"/>
                          <a:cs typeface="Arial" panose="020B0604020202020204" pitchFamily="34" charset="0"/>
                        </a:rPr>
                        <a:t>Key Concept</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600" dirty="0">
                          <a:effectLst/>
                          <a:latin typeface="Arial" panose="020B0604020202020204" pitchFamily="34" charset="0"/>
                          <a:cs typeface="Arial" panose="020B0604020202020204" pitchFamily="34" charset="0"/>
                        </a:rPr>
                        <a:t>Key Stage One</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600" dirty="0">
                          <a:effectLst/>
                          <a:latin typeface="Arial" panose="020B0604020202020204" pitchFamily="34" charset="0"/>
                          <a:cs typeface="Arial" panose="020B0604020202020204" pitchFamily="34" charset="0"/>
                        </a:rPr>
                        <a:t>Lower Key Stage Two</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600" dirty="0">
                          <a:effectLst/>
                          <a:latin typeface="Arial" panose="020B0604020202020204" pitchFamily="34" charset="0"/>
                          <a:cs typeface="Arial" panose="020B0604020202020204" pitchFamily="34" charset="0"/>
                        </a:rPr>
                        <a:t>Upper Key Stage Two</a:t>
                      </a: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2574181553"/>
                  </a:ext>
                </a:extLst>
              </a:tr>
              <a:tr h="1284762">
                <a:tc>
                  <a:txBody>
                    <a:bodyPr/>
                    <a:lstStyle/>
                    <a:p>
                      <a:pPr marL="0" lvl="0" indent="0">
                        <a:lnSpc>
                          <a:spcPct val="107000"/>
                        </a:lnSpc>
                        <a:spcAft>
                          <a:spcPts val="0"/>
                        </a:spcAft>
                        <a:buFont typeface="Symbol" panose="05050102010706020507" pitchFamily="18" charset="2"/>
                        <a:buNone/>
                      </a:pPr>
                      <a:endParaRPr lang="en-GB" sz="1200" dirty="0"/>
                    </a:p>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200" dirty="0"/>
                        <a:t>Develop Ideas</a:t>
                      </a:r>
                    </a:p>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0" i="0" u="none" strike="noStrike" kern="1200" baseline="0" dirty="0">
                          <a:solidFill>
                            <a:schemeClr val="lt1"/>
                          </a:solidFill>
                          <a:latin typeface="+mn-lt"/>
                          <a:ea typeface="+mn-ea"/>
                          <a:cs typeface="+mn-cs"/>
                        </a:rPr>
                        <a:t>Materials</a:t>
                      </a:r>
                      <a:r>
                        <a:rPr lang="en-GB" sz="1800" b="0" i="0" u="none" strike="noStrike" kern="1200" baseline="0" dirty="0">
                          <a:solidFill>
                            <a:schemeClr val="lt1"/>
                          </a:solidFill>
                          <a:latin typeface="+mn-lt"/>
                          <a:ea typeface="+mn-ea"/>
                          <a:cs typeface="+mn-cs"/>
                        </a:rPr>
                        <a:t>	</a:t>
                      </a:r>
                    </a:p>
                    <a:p>
                      <a:pPr marL="0" lvl="0" indent="0">
                        <a:lnSpc>
                          <a:spcPct val="107000"/>
                        </a:lnSpc>
                        <a:spcAft>
                          <a:spcPts val="0"/>
                        </a:spcAft>
                        <a:buFont typeface="Symbol" panose="05050102010706020507" pitchFamily="18" charset="2"/>
                        <a:buNone/>
                      </a:pPr>
                      <a:endParaRPr lang="en-GB" sz="1200" dirty="0"/>
                    </a:p>
                  </a:txBody>
                  <a:tcPr marL="21355" marR="21355" marT="0" marB="0"/>
                </a:tc>
                <a:tc>
                  <a:txBody>
                    <a:bodyPr/>
                    <a:lstStyle/>
                    <a:p>
                      <a:pPr marL="171450" indent="-171450">
                        <a:buFont typeface="Arial" panose="020B0604020202020204" pitchFamily="34" charset="0"/>
                        <a:buChar char="•"/>
                      </a:pPr>
                      <a:endParaRPr lang="en-GB" sz="12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Cut materials safely using tools provided. </a:t>
                      </a:r>
                    </a:p>
                    <a:p>
                      <a:r>
                        <a:rPr lang="en-GB" sz="1400" b="0" i="0" u="none" strike="noStrike" kern="1200" baseline="0" dirty="0">
                          <a:solidFill>
                            <a:schemeClr val="dk1"/>
                          </a:solidFill>
                          <a:latin typeface="+mn-lt"/>
                          <a:ea typeface="+mn-ea"/>
                          <a:cs typeface="+mn-cs"/>
                        </a:rPr>
                        <a:t>• Measure and mark out to the nearest centimetre. </a:t>
                      </a:r>
                    </a:p>
                    <a:p>
                      <a:r>
                        <a:rPr lang="en-GB" sz="1400" b="0" i="0" u="none" strike="noStrike" kern="1200" baseline="0" dirty="0">
                          <a:solidFill>
                            <a:schemeClr val="dk1"/>
                          </a:solidFill>
                          <a:latin typeface="+mn-lt"/>
                          <a:ea typeface="+mn-ea"/>
                          <a:cs typeface="+mn-cs"/>
                        </a:rPr>
                        <a:t>• Demonstrate a range of cutting and shaping techniques (such as tearing, cutting, folding and curling). </a:t>
                      </a:r>
                    </a:p>
                    <a:p>
                      <a:r>
                        <a:rPr lang="en-GB" sz="1400" b="0" i="0" u="none" strike="noStrike" kern="1200" baseline="0" dirty="0">
                          <a:solidFill>
                            <a:schemeClr val="dk1"/>
                          </a:solidFill>
                          <a:latin typeface="+mn-lt"/>
                          <a:ea typeface="+mn-ea"/>
                          <a:cs typeface="+mn-cs"/>
                        </a:rPr>
                        <a:t>• Demonstrate a range of joining techniques (such as gluing, hinges or combining materials to strengthen). 	</a:t>
                      </a:r>
                    </a:p>
                    <a:p>
                      <a:endParaRPr lang="en-GB" sz="1200" dirty="0"/>
                    </a:p>
                  </a:txBody>
                  <a:tcPr marL="21355" marR="21355" marT="0" marB="0"/>
                </a:tc>
                <a:tc>
                  <a:txBody>
                    <a:bodyPr/>
                    <a:lstStyle/>
                    <a:p>
                      <a:endParaRPr lang="en-GB" sz="12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Cut materials accurately and safely by selecting appropriate tools. </a:t>
                      </a:r>
                    </a:p>
                    <a:p>
                      <a:r>
                        <a:rPr lang="en-GB" sz="1400" b="0" i="0" u="none" strike="noStrike" kern="1200" baseline="0" dirty="0">
                          <a:solidFill>
                            <a:schemeClr val="dk1"/>
                          </a:solidFill>
                          <a:latin typeface="+mn-lt"/>
                          <a:ea typeface="+mn-ea"/>
                          <a:cs typeface="+mn-cs"/>
                        </a:rPr>
                        <a:t>• Measure and mark out to the nearest millimetre. </a:t>
                      </a:r>
                    </a:p>
                    <a:p>
                      <a:r>
                        <a:rPr lang="en-GB" sz="1400" b="0" i="0" u="none" strike="noStrike" kern="1200" baseline="0" dirty="0">
                          <a:solidFill>
                            <a:schemeClr val="dk1"/>
                          </a:solidFill>
                          <a:latin typeface="+mn-lt"/>
                          <a:ea typeface="+mn-ea"/>
                          <a:cs typeface="+mn-cs"/>
                        </a:rPr>
                        <a:t>• Apply appropriate cutting and shaping techniques that include cuts within the perimeter of the material (such as slots or cut outs). </a:t>
                      </a:r>
                    </a:p>
                    <a:p>
                      <a:r>
                        <a:rPr lang="en-GB" sz="1400" b="0" i="0" u="none" strike="noStrike" kern="1200" baseline="0" dirty="0">
                          <a:solidFill>
                            <a:schemeClr val="dk1"/>
                          </a:solidFill>
                          <a:latin typeface="+mn-lt"/>
                          <a:ea typeface="+mn-ea"/>
                          <a:cs typeface="+mn-cs"/>
                        </a:rPr>
                        <a:t>• Select appropriate joining techniques 	</a:t>
                      </a:r>
                    </a:p>
                    <a:p>
                      <a:endParaRPr lang="en-GB" sz="1400" dirty="0"/>
                    </a:p>
                  </a:txBody>
                  <a:tcPr marL="21355" marR="21355" marT="0" marB="0"/>
                </a:tc>
                <a:tc>
                  <a:txBody>
                    <a:bodyPr/>
                    <a:lstStyle/>
                    <a:p>
                      <a:r>
                        <a:rPr lang="en-GB" sz="1200" dirty="0">
                          <a:effectLst/>
                          <a:latin typeface="Arial" panose="020B0604020202020204" pitchFamily="34" charset="0"/>
                          <a:cs typeface="Arial" panose="020B0604020202020204" pitchFamily="34" charset="0"/>
                        </a:rPr>
                        <a:t> </a:t>
                      </a:r>
                      <a:endParaRPr lang="en-GB" sz="1200" b="0" i="0" u="none" strike="noStrike" kern="1200" baseline="0" dirty="0">
                        <a:solidFill>
                          <a:schemeClr val="dk1"/>
                        </a:solidFill>
                        <a:latin typeface="+mn-lt"/>
                        <a:ea typeface="+mn-ea"/>
                        <a:cs typeface="+mn-cs"/>
                      </a:endParaRPr>
                    </a:p>
                    <a:p>
                      <a:r>
                        <a:rPr lang="en-GB" sz="1400" b="0" i="0" u="none" strike="noStrike" kern="1200" baseline="0" dirty="0">
                          <a:solidFill>
                            <a:schemeClr val="dk1"/>
                          </a:solidFill>
                          <a:latin typeface="+mn-lt"/>
                          <a:ea typeface="+mn-ea"/>
                          <a:cs typeface="+mn-cs"/>
                        </a:rPr>
                        <a:t>• Cut materials with precision and refine the finish with appropriate tools (such as sanding wood after cutting or a more precise scissor cut after roughly cutting out a shape). </a:t>
                      </a:r>
                    </a:p>
                    <a:p>
                      <a:r>
                        <a:rPr lang="en-GB" sz="1400" b="0" i="0" u="none" strike="noStrike" kern="1200" baseline="0" dirty="0">
                          <a:solidFill>
                            <a:schemeClr val="dk1"/>
                          </a:solidFill>
                          <a:latin typeface="+mn-lt"/>
                          <a:ea typeface="+mn-ea"/>
                          <a:cs typeface="+mn-cs"/>
                        </a:rPr>
                        <a:t>• Show an understanding of the qualities of materials to choose appropriate tools to cut and shape (such as the nature of fabric may require sharper scissors than would be used to cut paper) </a:t>
                      </a:r>
                      <a:r>
                        <a:rPr lang="en-GB" sz="1800" b="0" i="0" u="none" strike="noStrike" kern="1200" baseline="0" dirty="0">
                          <a:solidFill>
                            <a:schemeClr val="dk1"/>
                          </a:solidFill>
                          <a:latin typeface="+mn-lt"/>
                          <a:ea typeface="+mn-ea"/>
                          <a:cs typeface="+mn-cs"/>
                        </a:rPr>
                        <a:t>	</a:t>
                      </a:r>
                    </a:p>
                    <a:p>
                      <a:pPr marL="0" indent="0">
                        <a:buFont typeface="Arial" panose="020B0604020202020204" pitchFamily="34" charset="0"/>
                        <a:buNone/>
                      </a:pPr>
                      <a:endParaRPr lang="en-GB" sz="1200" b="0" i="0" u="none" strike="noStrike" kern="1200" baseline="0" dirty="0">
                        <a:solidFill>
                          <a:schemeClr val="dk1"/>
                        </a:solidFill>
                        <a:latin typeface="+mn-lt"/>
                        <a:ea typeface="+mn-ea"/>
                        <a:cs typeface="+mn-cs"/>
                      </a:endParaRPr>
                    </a:p>
                  </a:txBody>
                  <a:tcPr marL="21355" marR="21355" marT="0" marB="0"/>
                </a:tc>
                <a:extLst>
                  <a:ext uri="{0D108BD9-81ED-4DB2-BD59-A6C34878D82A}">
                    <a16:rowId xmlns:a16="http://schemas.microsoft.com/office/drawing/2014/main" val="2386360718"/>
                  </a:ext>
                </a:extLst>
              </a:tr>
            </a:tbl>
          </a:graphicData>
        </a:graphic>
      </p:graphicFrame>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589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endParaRPr lang="en-GB" dirty="0"/>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2871076796"/>
              </p:ext>
            </p:extLst>
          </p:nvPr>
        </p:nvGraphicFramePr>
        <p:xfrm>
          <a:off x="557048" y="2301546"/>
          <a:ext cx="11225049" cy="3867805"/>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Concept</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Stage One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Lower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Upper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a:lnSpc>
                          <a:spcPct val="107000"/>
                        </a:lnSpc>
                        <a:spcAft>
                          <a:spcPts val="0"/>
                        </a:spcAft>
                      </a:pPr>
                      <a:r>
                        <a:rPr lang="en-GB" sz="1200" dirty="0">
                          <a:effectLst/>
                          <a:latin typeface="+mn-lt"/>
                          <a:cs typeface="+mn-cs"/>
                        </a:rPr>
                        <a:t>Textiles</a:t>
                      </a:r>
                      <a:r>
                        <a:rPr lang="en-GB" sz="1200" dirty="0"/>
                        <a:t>: </a:t>
                      </a:r>
                    </a:p>
                  </a:txBody>
                  <a:tcPr marL="21355" marR="21355" marT="0" marB="0"/>
                </a:tc>
                <a:tc>
                  <a:txBody>
                    <a:bodyPr/>
                    <a:lstStyle/>
                    <a:p>
                      <a:pPr>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r>
                        <a:rPr lang="en-GB" sz="1200" dirty="0">
                          <a:effectLst/>
                          <a:latin typeface="Arial" panose="020B0604020202020204" pitchFamily="34" charset="0"/>
                          <a:cs typeface="Arial" panose="020B0604020202020204" pitchFamily="34" charset="0"/>
                        </a:rPr>
                        <a:t> </a:t>
                      </a:r>
                      <a:r>
                        <a:rPr lang="en-GB" sz="1400" b="0" i="0" u="none" strike="noStrike" kern="1200" baseline="0" dirty="0">
                          <a:solidFill>
                            <a:schemeClr val="dk1"/>
                          </a:solidFill>
                          <a:latin typeface="+mn-lt"/>
                          <a:ea typeface="+mn-ea"/>
                          <a:cs typeface="+mn-cs"/>
                        </a:rPr>
                        <a:t>Shape textiles using templates. </a:t>
                      </a:r>
                    </a:p>
                    <a:p>
                      <a:r>
                        <a:rPr lang="en-GB" sz="1400" b="0" i="0" u="none" strike="noStrike" kern="1200" baseline="0" dirty="0">
                          <a:solidFill>
                            <a:schemeClr val="dk1"/>
                          </a:solidFill>
                          <a:latin typeface="+mn-lt"/>
                          <a:ea typeface="+mn-ea"/>
                          <a:cs typeface="+mn-cs"/>
                        </a:rPr>
                        <a:t>• Join textiles using running stitch. </a:t>
                      </a:r>
                    </a:p>
                    <a:p>
                      <a:r>
                        <a:rPr lang="en-GB" sz="1400" b="0" i="0" u="none" strike="noStrike" kern="1200" baseline="0" dirty="0">
                          <a:solidFill>
                            <a:schemeClr val="dk1"/>
                          </a:solidFill>
                          <a:latin typeface="+mn-lt"/>
                          <a:ea typeface="+mn-ea"/>
                          <a:cs typeface="+mn-cs"/>
                        </a:rPr>
                        <a:t>• Colour and decorate textiles using a number of techniques (such as dyeing, adding sequins or printing). </a:t>
                      </a:r>
                      <a:r>
                        <a:rPr lang="en-GB" sz="1800" b="0" i="0" u="none" strike="noStrike" kern="1200" baseline="0" dirty="0">
                          <a:solidFill>
                            <a:schemeClr val="dk1"/>
                          </a:solidFill>
                          <a:latin typeface="+mn-lt"/>
                          <a:ea typeface="+mn-ea"/>
                          <a:cs typeface="+mn-cs"/>
                        </a:rPr>
                        <a:t>	</a:t>
                      </a:r>
                    </a:p>
                  </a:txBody>
                  <a:tcPr marL="21355" marR="21355" marT="0" marB="0"/>
                </a:tc>
                <a:tc>
                  <a:txBody>
                    <a:bodyPr/>
                    <a:lstStyle/>
                    <a:p>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Understand the need for a seam allowance. </a:t>
                      </a:r>
                    </a:p>
                    <a:p>
                      <a:r>
                        <a:rPr lang="en-GB" sz="1400" b="0" i="0" u="none" strike="noStrike" kern="1200" baseline="0" dirty="0">
                          <a:solidFill>
                            <a:schemeClr val="dk1"/>
                          </a:solidFill>
                          <a:latin typeface="+mn-lt"/>
                          <a:ea typeface="+mn-ea"/>
                          <a:cs typeface="+mn-cs"/>
                        </a:rPr>
                        <a:t>• Join textiles with appropriate stitching. </a:t>
                      </a:r>
                    </a:p>
                    <a:p>
                      <a:r>
                        <a:rPr lang="en-GB" sz="1400" b="0" i="0" u="none" strike="noStrike" kern="1200" baseline="0" dirty="0">
                          <a:solidFill>
                            <a:schemeClr val="dk1"/>
                          </a:solidFill>
                          <a:latin typeface="+mn-lt"/>
                          <a:ea typeface="+mn-ea"/>
                          <a:cs typeface="+mn-cs"/>
                        </a:rPr>
                        <a:t>• Select the most appropriate techniques to decorate textiles. 	</a:t>
                      </a:r>
                    </a:p>
                    <a:p>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r>
                        <a:rPr lang="en-GB" sz="1200" dirty="0">
                          <a:effectLst/>
                          <a:latin typeface="Arial" panose="020B0604020202020204" pitchFamily="34" charset="0"/>
                          <a:cs typeface="Arial" panose="020B0604020202020204" pitchFamily="34" charset="0"/>
                        </a:rPr>
                        <a:t> </a:t>
                      </a:r>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Create objects (such as a cushion) that employ a seam allowance. </a:t>
                      </a:r>
                    </a:p>
                    <a:p>
                      <a:r>
                        <a:rPr lang="en-GB" sz="1400" b="0" i="0" u="none" strike="noStrike" kern="1200" baseline="0" dirty="0">
                          <a:solidFill>
                            <a:schemeClr val="dk1"/>
                          </a:solidFill>
                          <a:latin typeface="+mn-lt"/>
                          <a:ea typeface="+mn-ea"/>
                          <a:cs typeface="+mn-cs"/>
                        </a:rPr>
                        <a:t>• Join textiles with a combination of stitching techniques (such as back stitch for seams and running stitch to attach decoration). </a:t>
                      </a:r>
                    </a:p>
                    <a:p>
                      <a:r>
                        <a:rPr lang="en-GB" sz="1400" b="0" i="0" u="none" strike="noStrike" kern="1200" baseline="0" dirty="0">
                          <a:solidFill>
                            <a:schemeClr val="dk1"/>
                          </a:solidFill>
                          <a:latin typeface="+mn-lt"/>
                          <a:ea typeface="+mn-ea"/>
                          <a:cs typeface="+mn-cs"/>
                        </a:rPr>
                        <a:t>• Use the qualities of materials to create suitable visual and tactile effects in the decoration of textiles (such as a soft decoration for comfort on a cushion.	</a:t>
                      </a:r>
                    </a:p>
                    <a:p>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2108441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endParaRPr lang="en-GB" dirty="0"/>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1445308443"/>
              </p:ext>
            </p:extLst>
          </p:nvPr>
        </p:nvGraphicFramePr>
        <p:xfrm>
          <a:off x="557048" y="2301546"/>
          <a:ext cx="11225049" cy="3867805"/>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Concept</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Stage One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Lower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Upper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1" i="0" u="none" strike="noStrike" kern="1200" baseline="0" dirty="0">
                          <a:solidFill>
                            <a:schemeClr val="lt1"/>
                          </a:solidFill>
                          <a:latin typeface="+mn-lt"/>
                          <a:ea typeface="+mn-ea"/>
                          <a:cs typeface="+mn-cs"/>
                        </a:rPr>
                        <a:t>Computing</a:t>
                      </a:r>
                    </a:p>
                    <a:p>
                      <a:pPr marL="0" lvl="0" indent="0">
                        <a:lnSpc>
                          <a:spcPct val="107000"/>
                        </a:lnSpc>
                        <a:spcAft>
                          <a:spcPts val="0"/>
                        </a:spcAft>
                        <a:buFont typeface="Symbol" panose="05050102010706020507" pitchFamily="18" charset="2"/>
                        <a:buNone/>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•Model designs using software </a:t>
                      </a:r>
                      <a:r>
                        <a:rPr lang="en-GB" sz="1800" b="0" i="0" u="none" strike="noStrike" kern="1200" baseline="0" dirty="0">
                          <a:solidFill>
                            <a:schemeClr val="dk1"/>
                          </a:solidFill>
                          <a:latin typeface="+mn-lt"/>
                          <a:ea typeface="+mn-ea"/>
                          <a:cs typeface="+mn-cs"/>
                        </a:rPr>
                        <a:t>	</a:t>
                      </a:r>
                    </a:p>
                    <a:p>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•Control and monitor models using software designed for this purpose </a:t>
                      </a:r>
                      <a:r>
                        <a:rPr lang="en-GB" sz="1800" b="0" i="0" u="none" strike="noStrike" kern="1200" baseline="0" dirty="0">
                          <a:solidFill>
                            <a:schemeClr val="dk1"/>
                          </a:solidFill>
                          <a:latin typeface="+mn-lt"/>
                          <a:ea typeface="+mn-ea"/>
                          <a:cs typeface="+mn-cs"/>
                        </a:rPr>
                        <a:t>	</a:t>
                      </a:r>
                    </a:p>
                    <a:p>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285750" marR="0" indent="-285750" algn="l" defTabSz="4572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400" b="0" i="0" u="none" strike="noStrike" kern="1200" baseline="0" dirty="0">
                          <a:solidFill>
                            <a:schemeClr val="dk1"/>
                          </a:solidFill>
                          <a:latin typeface="+mn-lt"/>
                          <a:ea typeface="+mn-ea"/>
                          <a:cs typeface="+mn-cs"/>
                        </a:rPr>
                        <a:t>Convert rotary motion to linear using cams. 	</a:t>
                      </a:r>
                    </a:p>
                    <a:p>
                      <a:pPr>
                        <a:lnSpc>
                          <a:spcPct val="107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2203357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endParaRPr lang="en-GB" dirty="0"/>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186570250"/>
              </p:ext>
            </p:extLst>
          </p:nvPr>
        </p:nvGraphicFramePr>
        <p:xfrm>
          <a:off x="557048" y="2301546"/>
          <a:ext cx="11225049" cy="3867805"/>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Concept</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Stage One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Lower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Upper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1" i="0" u="none" strike="noStrike" kern="1200" baseline="0" dirty="0">
                          <a:solidFill>
                            <a:schemeClr val="lt1"/>
                          </a:solidFill>
                          <a:latin typeface="+mn-lt"/>
                          <a:ea typeface="+mn-ea"/>
                          <a:cs typeface="+mn-cs"/>
                        </a:rPr>
                        <a:t>Electricals and electronics </a:t>
                      </a:r>
                      <a:r>
                        <a:rPr lang="en-GB" sz="1800" b="0" i="0" u="none" strike="noStrike" kern="1200" baseline="0" dirty="0">
                          <a:solidFill>
                            <a:schemeClr val="lt1"/>
                          </a:solidFill>
                          <a:latin typeface="+mn-lt"/>
                          <a:ea typeface="+mn-ea"/>
                          <a:cs typeface="+mn-cs"/>
                        </a:rPr>
                        <a:t>	</a:t>
                      </a:r>
                    </a:p>
                    <a:p>
                      <a:pPr marL="0" lvl="0" indent="0">
                        <a:lnSpc>
                          <a:spcPct val="107000"/>
                        </a:lnSpc>
                        <a:spcAft>
                          <a:spcPts val="0"/>
                        </a:spcAft>
                        <a:buFont typeface="Symbol" panose="05050102010706020507" pitchFamily="18" charset="2"/>
                        <a:buNone/>
                      </a:pPr>
                      <a:endParaRPr lang="en-GB" sz="1200" dirty="0">
                        <a:effectLst/>
                        <a:latin typeface="Arial" panose="020B0604020202020204" pitchFamily="34" charset="0"/>
                        <a:cs typeface="Arial" panose="020B0604020202020204" pitchFamily="34" charset="0"/>
                      </a:endParaRPr>
                    </a:p>
                    <a:p>
                      <a:pPr>
                        <a:lnSpc>
                          <a:spcPct val="107000"/>
                        </a:lnSpc>
                        <a:spcAft>
                          <a:spcPts val="0"/>
                        </a:spcAft>
                      </a:pPr>
                      <a:r>
                        <a:rPr lang="en-GB" sz="1200" dirty="0">
                          <a:effectLst/>
                          <a:latin typeface="Arial" panose="020B0604020202020204" pitchFamily="34" charset="0"/>
                          <a:cs typeface="Arial" panose="020B0604020202020204" pitchFamily="34" charset="0"/>
                        </a:rPr>
                        <a:t> </a:t>
                      </a: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Diagnose faults in battery operated devices (such as low battery, water damage or battery terminal damage). 	</a:t>
                      </a:r>
                    </a:p>
                    <a:p>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285750" marR="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i="0" u="none" strike="noStrike" kern="1200" baseline="0" dirty="0">
                          <a:solidFill>
                            <a:schemeClr val="dk1"/>
                          </a:solidFill>
                          <a:latin typeface="+mn-lt"/>
                          <a:ea typeface="+mn-ea"/>
                          <a:cs typeface="+mn-cs"/>
                        </a:rPr>
                        <a:t>Create series and parallel circuits </a:t>
                      </a:r>
                      <a:r>
                        <a:rPr lang="en-GB" sz="1800" b="0" i="0" u="none" strike="noStrike" kern="1200" baseline="0" dirty="0">
                          <a:solidFill>
                            <a:schemeClr val="dk1"/>
                          </a:solidFill>
                          <a:latin typeface="+mn-lt"/>
                          <a:ea typeface="+mn-ea"/>
                          <a:cs typeface="+mn-cs"/>
                        </a:rPr>
                        <a:t>	</a:t>
                      </a:r>
                    </a:p>
                    <a:p>
                      <a:pPr marL="0" algn="l" defTabSz="457200" rtl="0" eaLnBrk="1" latinLnBrk="0" hangingPunct="1">
                        <a:spcAft>
                          <a:spcPts val="0"/>
                        </a:spcAft>
                      </a:pPr>
                      <a:endParaRPr lang="en-GB" sz="1200" b="0" i="0" u="none" strike="noStrike" kern="1200" baseline="0" dirty="0">
                        <a:solidFill>
                          <a:schemeClr val="dk1"/>
                        </a:solidFill>
                        <a:latin typeface="+mn-lt"/>
                        <a:ea typeface="+mn-ea"/>
                        <a:cs typeface="+mn-cs"/>
                      </a:endParaRPr>
                    </a:p>
                  </a:txBody>
                  <a:tcPr marL="21355" marR="21355" marT="0" marB="0"/>
                </a:tc>
                <a:tc>
                  <a:txBody>
                    <a:bodyPr/>
                    <a:lstStyle/>
                    <a:p>
                      <a:pPr marL="285750" marR="0" indent="-285750" algn="l" defTabSz="4572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400" b="0" i="0" u="none" strike="noStrike" kern="1200" baseline="0" dirty="0">
                          <a:solidFill>
                            <a:schemeClr val="dk1"/>
                          </a:solidFill>
                          <a:latin typeface="+mn-lt"/>
                          <a:ea typeface="+mn-ea"/>
                          <a:cs typeface="+mn-cs"/>
                        </a:rPr>
                        <a:t>Create circuits using electronics kits that employ a number of components (such as LEDs, resistors, transistors and chips). 	</a:t>
                      </a:r>
                    </a:p>
                    <a:p>
                      <a:pPr marL="0" algn="l" defTabSz="457200" rtl="0" eaLnBrk="1" latinLnBrk="0" hangingPunct="1">
                        <a:lnSpc>
                          <a:spcPct val="107000"/>
                        </a:lnSpc>
                        <a:spcAft>
                          <a:spcPts val="0"/>
                        </a:spcAft>
                      </a:pPr>
                      <a:endParaRPr lang="en-GB" sz="1400" b="0" i="0" u="none" strike="noStrike" kern="1200" baseline="0" dirty="0">
                        <a:solidFill>
                          <a:schemeClr val="dk1"/>
                        </a:solidFill>
                        <a:latin typeface="+mn-lt"/>
                        <a:ea typeface="+mn-ea"/>
                        <a:cs typeface="+mn-cs"/>
                      </a:endParaRP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3948545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endParaRPr lang="en-GB" dirty="0"/>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173439935"/>
              </p:ext>
            </p:extLst>
          </p:nvPr>
        </p:nvGraphicFramePr>
        <p:xfrm>
          <a:off x="557048" y="2301546"/>
          <a:ext cx="11225049" cy="3867805"/>
        </p:xfrm>
        <a:graphic>
          <a:graphicData uri="http://schemas.openxmlformats.org/drawingml/2006/table">
            <a:tbl>
              <a:tblPr firstRow="1" firstCol="1" bandRow="1">
                <a:tableStyleId>{5C22544A-7EE6-4342-B048-85BDC9FD1C3A}</a:tableStyleId>
              </a:tblPr>
              <a:tblGrid>
                <a:gridCol w="1207957">
                  <a:extLst>
                    <a:ext uri="{9D8B030D-6E8A-4147-A177-3AD203B41FA5}">
                      <a16:colId xmlns:a16="http://schemas.microsoft.com/office/drawing/2014/main" val="875506903"/>
                    </a:ext>
                  </a:extLst>
                </a:gridCol>
                <a:gridCol w="1036903">
                  <a:extLst>
                    <a:ext uri="{9D8B030D-6E8A-4147-A177-3AD203B41FA5}">
                      <a16:colId xmlns:a16="http://schemas.microsoft.com/office/drawing/2014/main" val="3991338275"/>
                    </a:ext>
                  </a:extLst>
                </a:gridCol>
                <a:gridCol w="2996410">
                  <a:extLst>
                    <a:ext uri="{9D8B030D-6E8A-4147-A177-3AD203B41FA5}">
                      <a16:colId xmlns:a16="http://schemas.microsoft.com/office/drawing/2014/main" val="2826591961"/>
                    </a:ext>
                  </a:extLst>
                </a:gridCol>
                <a:gridCol w="2866755">
                  <a:extLst>
                    <a:ext uri="{9D8B030D-6E8A-4147-A177-3AD203B41FA5}">
                      <a16:colId xmlns:a16="http://schemas.microsoft.com/office/drawing/2014/main" val="3189198606"/>
                    </a:ext>
                  </a:extLst>
                </a:gridCol>
                <a:gridCol w="3117024">
                  <a:extLst>
                    <a:ext uri="{9D8B030D-6E8A-4147-A177-3AD203B41FA5}">
                      <a16:colId xmlns:a16="http://schemas.microsoft.com/office/drawing/2014/main" val="2757904631"/>
                    </a:ext>
                  </a:extLst>
                </a:gridCol>
              </a:tblGrid>
              <a:tr h="228063">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Concept</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ea typeface="Calibri" panose="020F0502020204030204" pitchFamily="34" charset="0"/>
                          <a:cs typeface="Arial" panose="020B0604020202020204" pitchFamily="34" charset="0"/>
                        </a:rPr>
                        <a:t>Medium</a:t>
                      </a: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Stage One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Lower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Upper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3001791270"/>
                  </a:ext>
                </a:extLst>
              </a:tr>
              <a:tr h="363974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dirty="0">
                          <a:solidFill>
                            <a:schemeClr val="lt1"/>
                          </a:solidFill>
                          <a:latin typeface="+mn-lt"/>
                          <a:ea typeface="+mn-ea"/>
                          <a:cs typeface="+mn-cs"/>
                        </a:rPr>
                        <a:t>Mechanics</a:t>
                      </a:r>
                      <a:r>
                        <a:rPr lang="en-GB" sz="1800" b="0" i="0" u="none" strike="noStrike" kern="1200" baseline="0" dirty="0">
                          <a:solidFill>
                            <a:schemeClr val="lt1"/>
                          </a:solidFill>
                          <a:latin typeface="+mn-lt"/>
                          <a:ea typeface="+mn-ea"/>
                          <a:cs typeface="+mn-cs"/>
                        </a:rPr>
                        <a:t> 	</a:t>
                      </a:r>
                    </a:p>
                    <a:p>
                      <a:endParaRPr lang="en-GB" dirty="0"/>
                    </a:p>
                  </a:txBody>
                  <a:tcPr marL="21355" marR="21355" marT="0" marB="0"/>
                </a:tc>
                <a:tc>
                  <a:txBody>
                    <a:bodyPr/>
                    <a:lstStyle/>
                    <a:p>
                      <a:endParaRPr lang="en-GB" dirty="0"/>
                    </a:p>
                  </a:txBody>
                  <a:tcPr marL="21355" marR="21355" marT="0" marB="0"/>
                </a:tc>
                <a:tc>
                  <a:txBody>
                    <a:bodyPr/>
                    <a:lstStyle/>
                    <a:p>
                      <a:pPr marL="0" marR="0" indent="0" algn="l" defTabSz="457200" rtl="0" eaLnBrk="1" fontAlgn="auto" latinLnBrk="0" hangingPunct="1">
                        <a:lnSpc>
                          <a:spcPct val="107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Create products using levers, wheels and winding mechanisms </a:t>
                      </a:r>
                      <a:r>
                        <a:rPr lang="en-GB" sz="1800" b="0" i="0" u="none" strike="noStrike" kern="1200" baseline="0" dirty="0">
                          <a:solidFill>
                            <a:schemeClr val="dk1"/>
                          </a:solidFill>
                          <a:latin typeface="+mn-lt"/>
                          <a:ea typeface="+mn-ea"/>
                          <a:cs typeface="+mn-cs"/>
                        </a:rPr>
                        <a:t>	</a:t>
                      </a:r>
                    </a:p>
                    <a:p>
                      <a:pPr>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•Use scientific knowledge of the transference of forces to choose appropriate mechanisms for a product (such as levers, winding mechanisms, pulleys and gears 	</a:t>
                      </a:r>
                    </a:p>
                    <a:p>
                      <a:endParaRPr lang="en-GB" sz="1400" b="0" i="0" u="none" strike="noStrike" kern="1200" baseline="0" dirty="0">
                        <a:solidFill>
                          <a:schemeClr val="dk1"/>
                        </a:solidFill>
                        <a:latin typeface="+mn-lt"/>
                        <a:ea typeface="+mn-ea"/>
                        <a:cs typeface="+mn-cs"/>
                      </a:endParaRPr>
                    </a:p>
                  </a:txBody>
                  <a:tcPr marL="21355" marR="21355" marT="0" marB="0"/>
                </a:tc>
                <a:tc>
                  <a:txBody>
                    <a:bodyPr/>
                    <a:lstStyle/>
                    <a:p>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Use innovative combinations of electronics (or computing) and mechanics in product designs. </a:t>
                      </a:r>
                      <a:r>
                        <a:rPr lang="en-GB" sz="1800" b="0" i="0" u="none" strike="noStrike" kern="1200" baseline="0" dirty="0">
                          <a:solidFill>
                            <a:schemeClr val="dk1"/>
                          </a:solidFill>
                          <a:latin typeface="+mn-lt"/>
                          <a:ea typeface="+mn-ea"/>
                          <a:cs typeface="+mn-cs"/>
                        </a:rPr>
                        <a:t>	</a:t>
                      </a:r>
                    </a:p>
                  </a:txBody>
                  <a:tcPr marL="21355" marR="21355" marT="0" marB="0"/>
                </a:tc>
                <a:extLst>
                  <a:ext uri="{0D108BD9-81ED-4DB2-BD59-A6C34878D82A}">
                    <a16:rowId xmlns:a16="http://schemas.microsoft.com/office/drawing/2014/main" val="426591252"/>
                  </a:ext>
                </a:extLst>
              </a:tr>
            </a:tbl>
          </a:graphicData>
        </a:graphic>
      </p:graphicFrame>
    </p:spTree>
    <p:extLst>
      <p:ext uri="{BB962C8B-B14F-4D97-AF65-F5344CB8AC3E}">
        <p14:creationId xmlns:p14="http://schemas.microsoft.com/office/powerpoint/2010/main" val="1466322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Design Technology Progression</a:t>
            </a:r>
            <a:endParaRPr lang="en-GB" dirty="0"/>
          </a:p>
        </p:txBody>
      </p:sp>
      <p:pic>
        <p:nvPicPr>
          <p:cNvPr id="4" name="Picture 3" descr="WITHYMOOR n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p:cNvGraphicFramePr>
            <a:graphicFrameLocks noGrp="1"/>
          </p:cNvGraphicFramePr>
          <p:nvPr>
            <p:ph idx="1"/>
            <p:extLst>
              <p:ext uri="{D42A27DB-BD31-4B8C-83A1-F6EECF244321}">
                <p14:modId xmlns:p14="http://schemas.microsoft.com/office/powerpoint/2010/main" val="3050614532"/>
              </p:ext>
            </p:extLst>
          </p:nvPr>
        </p:nvGraphicFramePr>
        <p:xfrm>
          <a:off x="651641" y="2540918"/>
          <a:ext cx="10972800" cy="3691716"/>
        </p:xfrm>
        <a:graphic>
          <a:graphicData uri="http://schemas.openxmlformats.org/drawingml/2006/table">
            <a:tbl>
              <a:tblPr firstRow="1" firstCol="1" bandRow="1">
                <a:tableStyleId>{5C22544A-7EE6-4342-B048-85BDC9FD1C3A}</a:tableStyleId>
              </a:tblPr>
              <a:tblGrid>
                <a:gridCol w="2194413">
                  <a:extLst>
                    <a:ext uri="{9D8B030D-6E8A-4147-A177-3AD203B41FA5}">
                      <a16:colId xmlns:a16="http://schemas.microsoft.com/office/drawing/2014/main" val="1110380279"/>
                    </a:ext>
                  </a:extLst>
                </a:gridCol>
                <a:gridCol w="2929075">
                  <a:extLst>
                    <a:ext uri="{9D8B030D-6E8A-4147-A177-3AD203B41FA5}">
                      <a16:colId xmlns:a16="http://schemas.microsoft.com/office/drawing/2014/main" val="2022484417"/>
                    </a:ext>
                  </a:extLst>
                </a:gridCol>
                <a:gridCol w="2802334">
                  <a:extLst>
                    <a:ext uri="{9D8B030D-6E8A-4147-A177-3AD203B41FA5}">
                      <a16:colId xmlns:a16="http://schemas.microsoft.com/office/drawing/2014/main" val="3179900609"/>
                    </a:ext>
                  </a:extLst>
                </a:gridCol>
                <a:gridCol w="3046978">
                  <a:extLst>
                    <a:ext uri="{9D8B030D-6E8A-4147-A177-3AD203B41FA5}">
                      <a16:colId xmlns:a16="http://schemas.microsoft.com/office/drawing/2014/main" val="3933689959"/>
                    </a:ext>
                  </a:extLst>
                </a:gridCol>
              </a:tblGrid>
              <a:tr h="227327">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Concept</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Key Stage One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Lower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dirty="0">
                          <a:effectLst/>
                          <a:latin typeface="Arial" panose="020B0604020202020204" pitchFamily="34" charset="0"/>
                          <a:cs typeface="Arial" panose="020B0604020202020204" pitchFamily="34" charset="0"/>
                        </a:rPr>
                        <a:t>Upper Key Stage Two</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1685790611"/>
                  </a:ext>
                </a:extLst>
              </a:tr>
              <a:tr h="3464389">
                <a:tc>
                  <a:txBody>
                    <a:bodyPr/>
                    <a:lstStyle/>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1" i="0" u="none" strike="noStrike" kern="1200" baseline="0" dirty="0">
                          <a:solidFill>
                            <a:schemeClr val="lt1"/>
                          </a:solidFill>
                          <a:latin typeface="+mn-lt"/>
                          <a:ea typeface="+mn-ea"/>
                          <a:cs typeface="+mn-cs"/>
                        </a:rPr>
                        <a:t>Construction </a:t>
                      </a:r>
                      <a:r>
                        <a:rPr lang="en-GB" sz="1800" b="0" i="0" u="none" strike="noStrike" kern="1200" baseline="0" dirty="0">
                          <a:solidFill>
                            <a:schemeClr val="lt1"/>
                          </a:solidFill>
                          <a:latin typeface="+mn-lt"/>
                          <a:ea typeface="+mn-ea"/>
                          <a:cs typeface="+mn-cs"/>
                        </a:rPr>
                        <a:t>	</a:t>
                      </a:r>
                    </a:p>
                    <a:p>
                      <a:pPr marL="0" lvl="0" indent="0">
                        <a:lnSpc>
                          <a:spcPct val="107000"/>
                        </a:lnSpc>
                        <a:spcAft>
                          <a:spcPts val="0"/>
                        </a:spcAft>
                        <a:buFont typeface="Symbol" panose="05050102010706020507" pitchFamily="18" charset="2"/>
                        <a:buNone/>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Use materials to practise drilling, screwing, gluing and nailing materials to make and strengthen products. </a:t>
                      </a:r>
                      <a:r>
                        <a:rPr lang="en-GB" sz="1800" b="0" i="0" u="none" strike="noStrike" kern="1200" baseline="0" dirty="0">
                          <a:solidFill>
                            <a:schemeClr val="dk1"/>
                          </a:solidFill>
                          <a:latin typeface="+mn-lt"/>
                          <a:ea typeface="+mn-ea"/>
                          <a:cs typeface="+mn-cs"/>
                        </a:rPr>
                        <a:t>	</a:t>
                      </a:r>
                    </a:p>
                    <a:p>
                      <a:endParaRPr lang="en-GB" dirty="0"/>
                    </a:p>
                  </a:txBody>
                  <a:tcPr marL="21355" marR="21355" marT="0" marB="0"/>
                </a:tc>
                <a:tc>
                  <a:txBody>
                    <a:bodyPr/>
                    <a:lstStyle/>
                    <a:p>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Choose suitable techniques to construct products or to repair items. </a:t>
                      </a:r>
                    </a:p>
                    <a:p>
                      <a:r>
                        <a:rPr lang="en-GB" sz="1400" b="0" i="0" u="none" strike="noStrike" kern="1200" baseline="0" dirty="0">
                          <a:solidFill>
                            <a:schemeClr val="dk1"/>
                          </a:solidFill>
                          <a:latin typeface="+mn-lt"/>
                          <a:ea typeface="+mn-ea"/>
                          <a:cs typeface="+mn-cs"/>
                        </a:rPr>
                        <a:t>• Strengthen materials using suitable techniques. 	</a:t>
                      </a:r>
                    </a:p>
                    <a:p>
                      <a:endParaRPr lang="en-GB" sz="1400" dirty="0"/>
                    </a:p>
                  </a:txBody>
                  <a:tcPr marL="21355" marR="21355"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cs typeface="Arial" panose="020B0604020202020204" pitchFamily="34" charset="0"/>
                        </a:rPr>
                        <a:t> </a:t>
                      </a:r>
                      <a:r>
                        <a:rPr lang="en-GB" sz="1200" b="0" i="0" u="none" strike="noStrike" kern="1200" baseline="0" dirty="0">
                          <a:solidFill>
                            <a:schemeClr val="dk1"/>
                          </a:solidFill>
                          <a:latin typeface="+mn-lt"/>
                          <a:ea typeface="+mn-ea"/>
                          <a:cs typeface="+mn-cs"/>
                        </a:rPr>
                        <a:t>•</a:t>
                      </a:r>
                      <a:r>
                        <a:rPr lang="en-GB" sz="1400" b="0" i="0" u="none" strike="noStrike" kern="1200" baseline="0" dirty="0">
                          <a:solidFill>
                            <a:schemeClr val="dk1"/>
                          </a:solidFill>
                          <a:latin typeface="+mn-lt"/>
                          <a:ea typeface="+mn-ea"/>
                          <a:cs typeface="+mn-cs"/>
                        </a:rPr>
                        <a:t>Use innovative combinations of electronics (or computing) and mechanics in product designs. 	</a:t>
                      </a:r>
                    </a:p>
                    <a:p>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extLst>
                  <a:ext uri="{0D108BD9-81ED-4DB2-BD59-A6C34878D82A}">
                    <a16:rowId xmlns:a16="http://schemas.microsoft.com/office/drawing/2014/main" val="1805064993"/>
                  </a:ext>
                </a:extLst>
              </a:tr>
            </a:tbl>
          </a:graphicData>
        </a:graphic>
      </p:graphicFrame>
    </p:spTree>
    <p:extLst>
      <p:ext uri="{BB962C8B-B14F-4D97-AF65-F5344CB8AC3E}">
        <p14:creationId xmlns:p14="http://schemas.microsoft.com/office/powerpoint/2010/main" val="3867884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9E8F4-1590-3C2E-F55B-8F60E4B295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9CEB30-B104-0105-4624-48039900F814}"/>
              </a:ext>
            </a:extLst>
          </p:cNvPr>
          <p:cNvSpPr>
            <a:spLocks noGrp="1"/>
          </p:cNvSpPr>
          <p:nvPr>
            <p:ph type="title"/>
          </p:nvPr>
        </p:nvSpPr>
        <p:spPr/>
        <p:txBody>
          <a:bodyPr/>
          <a:lstStyle/>
          <a:p>
            <a:pPr algn="ctr"/>
            <a:r>
              <a:rPr lang="en-GB" b="1">
                <a:latin typeface="Arial"/>
                <a:cs typeface="Arial"/>
              </a:rPr>
              <a:t>Design Technology Units</a:t>
            </a:r>
            <a:endParaRPr lang="en-GB" dirty="0"/>
          </a:p>
        </p:txBody>
      </p:sp>
      <p:pic>
        <p:nvPicPr>
          <p:cNvPr id="4" name="Picture 3" descr="WITHYMOOR new">
            <a:extLst>
              <a:ext uri="{FF2B5EF4-FFF2-40B4-BE49-F238E27FC236}">
                <a16:creationId xmlns:a16="http://schemas.microsoft.com/office/drawing/2014/main" id="{575B7C46-BD4F-7AF9-20DC-E7E6B3E2923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a:extLst>
              <a:ext uri="{FF2B5EF4-FFF2-40B4-BE49-F238E27FC236}">
                <a16:creationId xmlns:a16="http://schemas.microsoft.com/office/drawing/2014/main" id="{B39337B4-21D3-D01D-587B-9E777FA6C4DD}"/>
              </a:ext>
            </a:extLst>
          </p:cNvPr>
          <p:cNvGraphicFramePr>
            <a:graphicFrameLocks noGrp="1"/>
          </p:cNvGraphicFramePr>
          <p:nvPr>
            <p:ph idx="1"/>
          </p:nvPr>
        </p:nvGraphicFramePr>
        <p:xfrm>
          <a:off x="651641" y="2540918"/>
          <a:ext cx="10972800" cy="3109527"/>
        </p:xfrm>
        <a:graphic>
          <a:graphicData uri="http://schemas.openxmlformats.org/drawingml/2006/table">
            <a:tbl>
              <a:tblPr firstRow="1" firstCol="1" bandRow="1">
                <a:tableStyleId>{5C22544A-7EE6-4342-B048-85BDC9FD1C3A}</a:tableStyleId>
              </a:tblPr>
              <a:tblGrid>
                <a:gridCol w="2194413">
                  <a:extLst>
                    <a:ext uri="{9D8B030D-6E8A-4147-A177-3AD203B41FA5}">
                      <a16:colId xmlns:a16="http://schemas.microsoft.com/office/drawing/2014/main" val="1110380279"/>
                    </a:ext>
                  </a:extLst>
                </a:gridCol>
                <a:gridCol w="2929075">
                  <a:extLst>
                    <a:ext uri="{9D8B030D-6E8A-4147-A177-3AD203B41FA5}">
                      <a16:colId xmlns:a16="http://schemas.microsoft.com/office/drawing/2014/main" val="2022484417"/>
                    </a:ext>
                  </a:extLst>
                </a:gridCol>
                <a:gridCol w="2802334">
                  <a:extLst>
                    <a:ext uri="{9D8B030D-6E8A-4147-A177-3AD203B41FA5}">
                      <a16:colId xmlns:a16="http://schemas.microsoft.com/office/drawing/2014/main" val="3179900609"/>
                    </a:ext>
                  </a:extLst>
                </a:gridCol>
                <a:gridCol w="3046978">
                  <a:extLst>
                    <a:ext uri="{9D8B030D-6E8A-4147-A177-3AD203B41FA5}">
                      <a16:colId xmlns:a16="http://schemas.microsoft.com/office/drawing/2014/main" val="3933689959"/>
                    </a:ext>
                  </a:extLst>
                </a:gridCol>
              </a:tblGrid>
              <a:tr h="223520">
                <a:tc>
                  <a:txBody>
                    <a:bodyPr/>
                    <a:lstStyle/>
                    <a:p>
                      <a:pPr algn="ctr">
                        <a:lnSpc>
                          <a:spcPct val="107000"/>
                        </a:lnSpc>
                        <a:spcAft>
                          <a:spcPts val="0"/>
                        </a:spcAft>
                      </a:pPr>
                      <a:endParaRPr lang="en-GB" sz="1400" dirty="0">
                        <a:effectLst/>
                        <a:latin typeface="Arial"/>
                        <a:cs typeface="Arial"/>
                      </a:endParaRPr>
                    </a:p>
                  </a:txBody>
                  <a:tcPr marL="21355" marR="21355" marT="0" marB="0"/>
                </a:tc>
                <a:tc>
                  <a:txBody>
                    <a:bodyPr/>
                    <a:lstStyle/>
                    <a:p>
                      <a:pPr algn="ctr">
                        <a:lnSpc>
                          <a:spcPct val="107000"/>
                        </a:lnSpc>
                        <a:spcAft>
                          <a:spcPts val="0"/>
                        </a:spcAft>
                      </a:pPr>
                      <a:r>
                        <a:rPr lang="en-GB" sz="1400">
                          <a:effectLst/>
                          <a:latin typeface="Arial"/>
                          <a:cs typeface="Arial"/>
                        </a:rPr>
                        <a:t>Autumn </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Spring</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Summer</a:t>
                      </a:r>
                      <a:endParaRPr lang="en-GB" sz="1400" dirty="0">
                        <a:effectLst/>
                        <a:latin typeface="Arial"/>
                        <a:cs typeface="Arial"/>
                      </a:endParaRPr>
                    </a:p>
                  </a:txBody>
                  <a:tcPr marL="21355" marR="21355" marT="0" marB="0"/>
                </a:tc>
                <a:extLst>
                  <a:ext uri="{0D108BD9-81ED-4DB2-BD59-A6C34878D82A}">
                    <a16:rowId xmlns:a16="http://schemas.microsoft.com/office/drawing/2014/main" val="1685790611"/>
                  </a:ext>
                </a:extLst>
              </a:tr>
              <a:tr h="1443004">
                <a:tc>
                  <a:txBody>
                    <a:bodyPr/>
                    <a:lstStyle/>
                    <a:p>
                      <a:pPr marL="0" marR="0" lvl="0" indent="0" algn="l" rtl="0" eaLnBrk="1" fontAlgn="auto" latinLnBrk="0" hangingPunct="1">
                        <a:lnSpc>
                          <a:spcPct val="107000"/>
                        </a:lnSpc>
                        <a:spcBef>
                          <a:spcPts val="0"/>
                        </a:spcBef>
                        <a:spcAft>
                          <a:spcPts val="0"/>
                        </a:spcAft>
                        <a:buClrTx/>
                        <a:buSzTx/>
                        <a:buFont typeface="Symbol" panose="05050102010706020507" pitchFamily="18" charset="2"/>
                        <a:buNone/>
                      </a:pPr>
                      <a:r>
                        <a:rPr lang="en-GB" sz="1800" b="0" i="0" u="none" strike="noStrike" kern="1200" baseline="0">
                          <a:solidFill>
                            <a:schemeClr val="lt1"/>
                          </a:solidFill>
                          <a:latin typeface="+mn-lt"/>
                          <a:ea typeface="+mn-ea"/>
                          <a:cs typeface="+mn-cs"/>
                        </a:rPr>
                        <a:t>Year 1</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Mechanisms</a:t>
                      </a:r>
                      <a:endParaRPr lang="en-US" sz="1400">
                        <a:latin typeface="Century Gothic"/>
                      </a:endParaRPr>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Sliders and Levers</a:t>
                      </a:r>
                      <a:endParaRPr lang="en-GB" sz="1400">
                        <a:latin typeface="Century Gothic"/>
                      </a:endParaRPr>
                    </a:p>
                    <a:p>
                      <a:pPr marL="0" marR="0" lvl="0" indent="0" algn="l">
                        <a:lnSpc>
                          <a:spcPct val="100000"/>
                        </a:lnSpc>
                        <a:spcBef>
                          <a:spcPts val="0"/>
                        </a:spcBef>
                        <a:spcAft>
                          <a:spcPts val="0"/>
                        </a:spcAft>
                        <a:buNone/>
                      </a:pPr>
                      <a:r>
                        <a:rPr lang="en-GB" sz="1400" b="0" i="0" u="none" strike="noStrike" kern="1200" baseline="0" noProof="0">
                          <a:solidFill>
                            <a:schemeClr val="dk1"/>
                          </a:solidFill>
                          <a:latin typeface="Calibri"/>
                          <a:ea typeface="Calibri"/>
                          <a:cs typeface="Calibri"/>
                        </a:rPr>
                        <a:t>Moving Pictures</a:t>
                      </a:r>
                      <a:endParaRPr lang="en-GB" sz="1400"/>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Structures</a:t>
                      </a:r>
                      <a:endParaRPr lang="en-US" sz="1400">
                        <a:latin typeface="Century Gothic"/>
                      </a:endParaRPr>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Freestanding structures</a:t>
                      </a:r>
                      <a:endParaRPr lang="en-GB" sz="1400">
                        <a:latin typeface="Century Gothic"/>
                      </a:endParaRPr>
                    </a:p>
                    <a:p>
                      <a:pPr lvl="0">
                        <a:buNone/>
                      </a:pPr>
                      <a:r>
                        <a:rPr lang="en-GB" sz="1400" b="0" i="0" u="none" strike="noStrike" kern="1200" baseline="0" noProof="0">
                          <a:solidFill>
                            <a:schemeClr val="dk1"/>
                          </a:solidFill>
                          <a:latin typeface="Calibri"/>
                          <a:ea typeface="Calibri"/>
                          <a:cs typeface="Calibri"/>
                        </a:rPr>
                        <a:t>Furniture for the 3 bears</a:t>
                      </a:r>
                      <a:endParaRPr lang="en-GB" sz="1400"/>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Food</a:t>
                      </a:r>
                      <a:endParaRPr lang="en-US" sz="1400">
                        <a:latin typeface="Century Gothic"/>
                      </a:endParaRPr>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Preparing fruit and vegetables (including cooking and nutrition requirements for KS1)</a:t>
                      </a:r>
                      <a:endParaRPr lang="en-GB" sz="1400">
                        <a:latin typeface="Century Gothic"/>
                      </a:endParaRPr>
                    </a:p>
                    <a:p>
                      <a:pPr marL="0" marR="0" lvl="0" indent="0" algn="l">
                        <a:lnSpc>
                          <a:spcPct val="100000"/>
                        </a:lnSpc>
                        <a:spcBef>
                          <a:spcPts val="0"/>
                        </a:spcBef>
                        <a:spcAft>
                          <a:spcPts val="0"/>
                        </a:spcAft>
                        <a:buNone/>
                      </a:pPr>
                      <a:r>
                        <a:rPr lang="en-GB" sz="1400" b="0" i="0" u="none" strike="noStrike" kern="1200" baseline="0" noProof="0">
                          <a:solidFill>
                            <a:schemeClr val="dk1"/>
                          </a:solidFill>
                          <a:latin typeface="Calibri"/>
                          <a:ea typeface="Calibri"/>
                          <a:cs typeface="Calibri"/>
                        </a:rPr>
                        <a:t>Fruit kebabs</a:t>
                      </a:r>
                      <a:endParaRPr lang="en-GB" sz="1400"/>
                    </a:p>
                  </a:txBody>
                  <a:tcPr marL="21355" marR="21355" marT="0" marB="0"/>
                </a:tc>
                <a:extLst>
                  <a:ext uri="{0D108BD9-81ED-4DB2-BD59-A6C34878D82A}">
                    <a16:rowId xmlns:a16="http://schemas.microsoft.com/office/drawing/2014/main" val="1805064993"/>
                  </a:ext>
                </a:extLst>
              </a:tr>
              <a:tr h="1443003">
                <a:tc>
                  <a:txBody>
                    <a:bodyPr/>
                    <a:lstStyle/>
                    <a:p>
                      <a:pPr marL="0" lvl="0" indent="0" algn="l">
                        <a:lnSpc>
                          <a:spcPct val="107000"/>
                        </a:lnSpc>
                        <a:spcBef>
                          <a:spcPts val="0"/>
                        </a:spcBef>
                        <a:spcAft>
                          <a:spcPts val="0"/>
                        </a:spcAft>
                        <a:buNone/>
                      </a:pPr>
                      <a:r>
                        <a:rPr lang="en-GB" sz="1800" b="0" i="0" u="none" strike="noStrike" kern="1200" baseline="0">
                          <a:solidFill>
                            <a:schemeClr val="lt1"/>
                          </a:solidFill>
                          <a:latin typeface="+mn-lt"/>
                          <a:ea typeface="+mn-ea"/>
                          <a:cs typeface="+mn-cs"/>
                        </a:rPr>
                        <a:t>Year 2</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Mechanisms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Wheels and axles</a:t>
                      </a:r>
                      <a:endParaRPr lang="en-GB"/>
                    </a:p>
                    <a:p>
                      <a:pPr marL="0" lvl="0" indent="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Making a vehicle</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Textiles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Templates and joining techniques</a:t>
                      </a:r>
                      <a:endParaRPr lang="en-GB"/>
                    </a:p>
                    <a:p>
                      <a:pPr lvl="0">
                        <a:buNone/>
                      </a:pPr>
                      <a:r>
                        <a:rPr lang="en-GB" sz="1100" b="0" i="0" u="none" strike="noStrike" kern="1200" baseline="0" noProof="0">
                          <a:solidFill>
                            <a:schemeClr val="dk1"/>
                          </a:solidFill>
                          <a:latin typeface="Calibri"/>
                          <a:ea typeface="Calibri"/>
                          <a:cs typeface="Calibri"/>
                        </a:rPr>
                        <a:t>Glove puppet</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Food</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Preparing vegetables (including cooking and nutrition requirements for KS1)</a:t>
                      </a:r>
                      <a:endParaRPr lang="en-GB"/>
                    </a:p>
                    <a:p>
                      <a:pPr marL="0" lvl="0" indent="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Layered salad (jar salads)</a:t>
                      </a:r>
                      <a:endParaRPr lang="en-GB"/>
                    </a:p>
                  </a:txBody>
                  <a:tcPr marL="21355" marR="21355" marT="0" marB="0"/>
                </a:tc>
                <a:extLst>
                  <a:ext uri="{0D108BD9-81ED-4DB2-BD59-A6C34878D82A}">
                    <a16:rowId xmlns:a16="http://schemas.microsoft.com/office/drawing/2014/main" val="2223172834"/>
                  </a:ext>
                </a:extLst>
              </a:tr>
            </a:tbl>
          </a:graphicData>
        </a:graphic>
      </p:graphicFrame>
    </p:spTree>
    <p:extLst>
      <p:ext uri="{BB962C8B-B14F-4D97-AF65-F5344CB8AC3E}">
        <p14:creationId xmlns:p14="http://schemas.microsoft.com/office/powerpoint/2010/main" val="220298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E5085-883C-B06D-BBE3-9EDA04DE54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DC8106-973C-8D03-5C7F-F1738BB37E85}"/>
              </a:ext>
            </a:extLst>
          </p:cNvPr>
          <p:cNvSpPr>
            <a:spLocks noGrp="1"/>
          </p:cNvSpPr>
          <p:nvPr>
            <p:ph type="title"/>
          </p:nvPr>
        </p:nvSpPr>
        <p:spPr/>
        <p:txBody>
          <a:bodyPr/>
          <a:lstStyle/>
          <a:p>
            <a:pPr algn="ctr"/>
            <a:r>
              <a:rPr lang="en-GB" b="1">
                <a:latin typeface="Arial"/>
                <a:cs typeface="Arial"/>
              </a:rPr>
              <a:t>Design Technology Units</a:t>
            </a:r>
            <a:endParaRPr lang="en-GB" dirty="0"/>
          </a:p>
        </p:txBody>
      </p:sp>
      <p:pic>
        <p:nvPicPr>
          <p:cNvPr id="4" name="Picture 3" descr="WITHYMOOR new">
            <a:extLst>
              <a:ext uri="{FF2B5EF4-FFF2-40B4-BE49-F238E27FC236}">
                <a16:creationId xmlns:a16="http://schemas.microsoft.com/office/drawing/2014/main" id="{77CB0252-3C89-214C-DBE3-03FD6307EC4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a:extLst>
              <a:ext uri="{FF2B5EF4-FFF2-40B4-BE49-F238E27FC236}">
                <a16:creationId xmlns:a16="http://schemas.microsoft.com/office/drawing/2014/main" id="{207E6C84-E1F0-E20E-BAFA-CD20D9980F1B}"/>
              </a:ext>
            </a:extLst>
          </p:cNvPr>
          <p:cNvGraphicFramePr>
            <a:graphicFrameLocks noGrp="1"/>
          </p:cNvGraphicFramePr>
          <p:nvPr>
            <p:ph idx="1"/>
            <p:extLst>
              <p:ext uri="{D42A27DB-BD31-4B8C-83A1-F6EECF244321}">
                <p14:modId xmlns:p14="http://schemas.microsoft.com/office/powerpoint/2010/main" val="1197862074"/>
              </p:ext>
            </p:extLst>
          </p:nvPr>
        </p:nvGraphicFramePr>
        <p:xfrm>
          <a:off x="651641" y="2540918"/>
          <a:ext cx="10972800" cy="3109527"/>
        </p:xfrm>
        <a:graphic>
          <a:graphicData uri="http://schemas.openxmlformats.org/drawingml/2006/table">
            <a:tbl>
              <a:tblPr firstRow="1" firstCol="1" bandRow="1">
                <a:tableStyleId>{5C22544A-7EE6-4342-B048-85BDC9FD1C3A}</a:tableStyleId>
              </a:tblPr>
              <a:tblGrid>
                <a:gridCol w="2194413">
                  <a:extLst>
                    <a:ext uri="{9D8B030D-6E8A-4147-A177-3AD203B41FA5}">
                      <a16:colId xmlns:a16="http://schemas.microsoft.com/office/drawing/2014/main" val="1110380279"/>
                    </a:ext>
                  </a:extLst>
                </a:gridCol>
                <a:gridCol w="2929075">
                  <a:extLst>
                    <a:ext uri="{9D8B030D-6E8A-4147-A177-3AD203B41FA5}">
                      <a16:colId xmlns:a16="http://schemas.microsoft.com/office/drawing/2014/main" val="2022484417"/>
                    </a:ext>
                  </a:extLst>
                </a:gridCol>
                <a:gridCol w="2802334">
                  <a:extLst>
                    <a:ext uri="{9D8B030D-6E8A-4147-A177-3AD203B41FA5}">
                      <a16:colId xmlns:a16="http://schemas.microsoft.com/office/drawing/2014/main" val="3179900609"/>
                    </a:ext>
                  </a:extLst>
                </a:gridCol>
                <a:gridCol w="3046978">
                  <a:extLst>
                    <a:ext uri="{9D8B030D-6E8A-4147-A177-3AD203B41FA5}">
                      <a16:colId xmlns:a16="http://schemas.microsoft.com/office/drawing/2014/main" val="3933689959"/>
                    </a:ext>
                  </a:extLst>
                </a:gridCol>
              </a:tblGrid>
              <a:tr h="223520">
                <a:tc>
                  <a:txBody>
                    <a:bodyPr/>
                    <a:lstStyle/>
                    <a:p>
                      <a:pPr algn="ctr">
                        <a:lnSpc>
                          <a:spcPct val="107000"/>
                        </a:lnSpc>
                        <a:spcAft>
                          <a:spcPts val="0"/>
                        </a:spcAft>
                      </a:pPr>
                      <a:endParaRPr lang="en-GB" sz="1400" dirty="0">
                        <a:effectLst/>
                        <a:latin typeface="Arial"/>
                        <a:cs typeface="Arial"/>
                      </a:endParaRPr>
                    </a:p>
                  </a:txBody>
                  <a:tcPr marL="21355" marR="21355" marT="0" marB="0"/>
                </a:tc>
                <a:tc>
                  <a:txBody>
                    <a:bodyPr/>
                    <a:lstStyle/>
                    <a:p>
                      <a:pPr algn="ctr">
                        <a:lnSpc>
                          <a:spcPct val="107000"/>
                        </a:lnSpc>
                        <a:spcAft>
                          <a:spcPts val="0"/>
                        </a:spcAft>
                      </a:pPr>
                      <a:r>
                        <a:rPr lang="en-GB" sz="1400">
                          <a:effectLst/>
                          <a:latin typeface="Arial"/>
                          <a:cs typeface="Arial"/>
                        </a:rPr>
                        <a:t>Autumn </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Spring</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Summer</a:t>
                      </a:r>
                      <a:endParaRPr lang="en-GB" sz="1400" dirty="0">
                        <a:effectLst/>
                        <a:latin typeface="Arial"/>
                        <a:cs typeface="Arial"/>
                      </a:endParaRPr>
                    </a:p>
                  </a:txBody>
                  <a:tcPr marL="21355" marR="21355" marT="0" marB="0"/>
                </a:tc>
                <a:extLst>
                  <a:ext uri="{0D108BD9-81ED-4DB2-BD59-A6C34878D82A}">
                    <a16:rowId xmlns:a16="http://schemas.microsoft.com/office/drawing/2014/main" val="1685790611"/>
                  </a:ext>
                </a:extLst>
              </a:tr>
              <a:tr h="1443004">
                <a:tc>
                  <a:txBody>
                    <a:bodyPr/>
                    <a:lstStyle/>
                    <a:p>
                      <a:pPr marL="0" marR="0" lvl="0" indent="0" algn="l" rtl="0" eaLnBrk="1" fontAlgn="auto" latinLnBrk="0" hangingPunct="1">
                        <a:lnSpc>
                          <a:spcPct val="107000"/>
                        </a:lnSpc>
                        <a:spcBef>
                          <a:spcPts val="0"/>
                        </a:spcBef>
                        <a:spcAft>
                          <a:spcPts val="0"/>
                        </a:spcAft>
                        <a:buClrTx/>
                        <a:buSzTx/>
                        <a:buFont typeface="Symbol" panose="05050102010706020507" pitchFamily="18" charset="2"/>
                        <a:buNone/>
                      </a:pPr>
                      <a:r>
                        <a:rPr lang="en-GB" sz="1800" b="0" i="0" u="none" strike="noStrike" kern="1200" baseline="0">
                          <a:solidFill>
                            <a:schemeClr val="lt1"/>
                          </a:solidFill>
                          <a:latin typeface="+mn-lt"/>
                          <a:ea typeface="+mn-ea"/>
                          <a:cs typeface="+mn-cs"/>
                        </a:rPr>
                        <a:t>Year 3</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Structures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Shell structures using computer- aided design</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Broken Biscuits</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Food</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Healthy and varied diet (including cooking and nutrition requirements for KS2)</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Sandwich snacks</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Textiles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2D shape to 3D product</a:t>
                      </a:r>
                      <a:endParaRPr lang="en-GB"/>
                    </a:p>
                    <a:p>
                      <a:pPr lvl="0" algn="l">
                        <a:lnSpc>
                          <a:spcPct val="100000"/>
                        </a:lnSpc>
                        <a:spcBef>
                          <a:spcPts val="0"/>
                        </a:spcBef>
                        <a:spcAft>
                          <a:spcPts val="0"/>
                        </a:spcAft>
                        <a:buNone/>
                      </a:pPr>
                      <a:r>
                        <a:rPr lang="en-GB" sz="1400" b="0" i="0" u="none" strike="noStrike" kern="1200" baseline="0" noProof="0">
                          <a:solidFill>
                            <a:schemeClr val="dk1"/>
                          </a:solidFill>
                        </a:rPr>
                        <a:t>Making an apron</a:t>
                      </a:r>
                      <a:endParaRPr lang="en-GB"/>
                    </a:p>
                    <a:p>
                      <a:pPr lvl="0" algn="l">
                        <a:lnSpc>
                          <a:spcPct val="100000"/>
                        </a:lnSpc>
                        <a:spcBef>
                          <a:spcPts val="0"/>
                        </a:spcBef>
                        <a:spcAft>
                          <a:spcPts val="0"/>
                        </a:spcAft>
                        <a:buNone/>
                      </a:pPr>
                      <a:endParaRPr lang="en-GB" sz="1400" b="1" i="0" u="none" strike="noStrike" kern="1200" baseline="0" noProof="0" dirty="0">
                        <a:solidFill>
                          <a:schemeClr val="dk1"/>
                        </a:solidFill>
                        <a:latin typeface="Century Gothic"/>
                      </a:endParaRPr>
                    </a:p>
                  </a:txBody>
                  <a:tcPr marL="21355" marR="21355" marT="0" marB="0"/>
                </a:tc>
                <a:extLst>
                  <a:ext uri="{0D108BD9-81ED-4DB2-BD59-A6C34878D82A}">
                    <a16:rowId xmlns:a16="http://schemas.microsoft.com/office/drawing/2014/main" val="1805064993"/>
                  </a:ext>
                </a:extLst>
              </a:tr>
              <a:tr h="1443003">
                <a:tc>
                  <a:txBody>
                    <a:bodyPr/>
                    <a:lstStyle/>
                    <a:p>
                      <a:pPr marL="0" lvl="0" indent="0" algn="l">
                        <a:lnSpc>
                          <a:spcPct val="107000"/>
                        </a:lnSpc>
                        <a:spcBef>
                          <a:spcPts val="0"/>
                        </a:spcBef>
                        <a:spcAft>
                          <a:spcPts val="0"/>
                        </a:spcAft>
                        <a:buNone/>
                      </a:pPr>
                      <a:r>
                        <a:rPr lang="en-GB" sz="1800" b="0" i="0" u="none" strike="noStrike" kern="1200" baseline="0">
                          <a:solidFill>
                            <a:schemeClr val="lt1"/>
                          </a:solidFill>
                          <a:latin typeface="+mn-lt"/>
                          <a:ea typeface="+mn-ea"/>
                          <a:cs typeface="+mn-cs"/>
                        </a:rPr>
                        <a:t>Year 4</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Food</a:t>
                      </a:r>
                      <a:endParaRPr lang="en-US"/>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Healthy and varied diet (including cooking and nutrition requirements for KS2)</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Soup</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Electrical systems</a:t>
                      </a:r>
                      <a:endParaRPr lang="en-US"/>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Simple Programming and Control</a:t>
                      </a:r>
                      <a:endParaRPr lang="en-GB"/>
                    </a:p>
                    <a:p>
                      <a:pPr lvl="0" algn="l">
                        <a:lnSpc>
                          <a:spcPct val="100000"/>
                        </a:lnSpc>
                        <a:spcBef>
                          <a:spcPts val="0"/>
                        </a:spcBef>
                        <a:spcAft>
                          <a:spcPts val="0"/>
                        </a:spcAft>
                        <a:buNone/>
                      </a:pPr>
                      <a:endParaRPr lang="en-GB" sz="1400" b="1" i="0" u="none" strike="noStrike" kern="1200" baseline="0" noProof="0" dirty="0">
                        <a:solidFill>
                          <a:schemeClr val="dk1"/>
                        </a:solidFill>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Mechanical systems</a:t>
                      </a:r>
                      <a:endParaRPr lang="en-US"/>
                    </a:p>
                    <a:p>
                      <a:pPr lvl="0" algn="l">
                        <a:lnSpc>
                          <a:spcPct val="100000"/>
                        </a:lnSpc>
                        <a:spcBef>
                          <a:spcPts val="0"/>
                        </a:spcBef>
                        <a:spcAft>
                          <a:spcPts val="0"/>
                        </a:spcAft>
                        <a:buNone/>
                      </a:pPr>
                      <a:r>
                        <a:rPr lang="en-GB" sz="1100" b="1" i="0" u="none" strike="noStrike" kern="1200" baseline="0" noProof="0">
                          <a:solidFill>
                            <a:schemeClr val="dk1"/>
                          </a:solidFill>
                          <a:latin typeface="Calibri"/>
                          <a:ea typeface="Calibri"/>
                          <a:cs typeface="Calibri"/>
                        </a:rPr>
                        <a:t>Focus:</a:t>
                      </a:r>
                      <a:r>
                        <a:rPr lang="en-GB" sz="1100" b="0" i="0" u="none" strike="noStrike" kern="1200" baseline="0" noProof="0">
                          <a:solidFill>
                            <a:schemeClr val="dk1"/>
                          </a:solidFill>
                          <a:latin typeface="Calibri"/>
                          <a:ea typeface="Calibri"/>
                          <a:cs typeface="Calibri"/>
                        </a:rPr>
                        <a:t> Lever and Linkages</a:t>
                      </a:r>
                      <a:endParaRPr lang="en-GB"/>
                    </a:p>
                  </a:txBody>
                  <a:tcPr marL="21355" marR="21355" marT="0" marB="0"/>
                </a:tc>
                <a:extLst>
                  <a:ext uri="{0D108BD9-81ED-4DB2-BD59-A6C34878D82A}">
                    <a16:rowId xmlns:a16="http://schemas.microsoft.com/office/drawing/2014/main" val="2223172834"/>
                  </a:ext>
                </a:extLst>
              </a:tr>
            </a:tbl>
          </a:graphicData>
        </a:graphic>
      </p:graphicFrame>
    </p:spTree>
    <p:extLst>
      <p:ext uri="{BB962C8B-B14F-4D97-AF65-F5344CB8AC3E}">
        <p14:creationId xmlns:p14="http://schemas.microsoft.com/office/powerpoint/2010/main" val="3851202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0EA64-9AE3-FB0F-DDAC-4DE1403BC6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502FFE-A066-ED63-5677-148B3D7F57E3}"/>
              </a:ext>
            </a:extLst>
          </p:cNvPr>
          <p:cNvSpPr>
            <a:spLocks noGrp="1"/>
          </p:cNvSpPr>
          <p:nvPr>
            <p:ph type="title"/>
          </p:nvPr>
        </p:nvSpPr>
        <p:spPr/>
        <p:txBody>
          <a:bodyPr/>
          <a:lstStyle/>
          <a:p>
            <a:pPr algn="ctr"/>
            <a:r>
              <a:rPr lang="en-GB" b="1">
                <a:latin typeface="Arial"/>
                <a:cs typeface="Arial"/>
              </a:rPr>
              <a:t>Design Technology Units</a:t>
            </a:r>
            <a:endParaRPr lang="en-GB" dirty="0"/>
          </a:p>
        </p:txBody>
      </p:sp>
      <p:pic>
        <p:nvPicPr>
          <p:cNvPr id="4" name="Picture 3" descr="WITHYMOOR new">
            <a:extLst>
              <a:ext uri="{FF2B5EF4-FFF2-40B4-BE49-F238E27FC236}">
                <a16:creationId xmlns:a16="http://schemas.microsoft.com/office/drawing/2014/main" id="{CC7CA870-6811-3654-723D-BD3DBF39E3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41" y="589262"/>
            <a:ext cx="651461" cy="70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4">
            <a:extLst>
              <a:ext uri="{FF2B5EF4-FFF2-40B4-BE49-F238E27FC236}">
                <a16:creationId xmlns:a16="http://schemas.microsoft.com/office/drawing/2014/main" id="{E198C5C5-8EBA-EB6F-9F2E-7675DB9258DB}"/>
              </a:ext>
            </a:extLst>
          </p:cNvPr>
          <p:cNvGraphicFramePr>
            <a:graphicFrameLocks noGrp="1"/>
          </p:cNvGraphicFramePr>
          <p:nvPr>
            <p:ph idx="1"/>
            <p:extLst>
              <p:ext uri="{D42A27DB-BD31-4B8C-83A1-F6EECF244321}">
                <p14:modId xmlns:p14="http://schemas.microsoft.com/office/powerpoint/2010/main" val="76290711"/>
              </p:ext>
            </p:extLst>
          </p:nvPr>
        </p:nvGraphicFramePr>
        <p:xfrm>
          <a:off x="651641" y="2540918"/>
          <a:ext cx="10972800" cy="3261360"/>
        </p:xfrm>
        <a:graphic>
          <a:graphicData uri="http://schemas.openxmlformats.org/drawingml/2006/table">
            <a:tbl>
              <a:tblPr firstRow="1" firstCol="1" bandRow="1">
                <a:tableStyleId>{5C22544A-7EE6-4342-B048-85BDC9FD1C3A}</a:tableStyleId>
              </a:tblPr>
              <a:tblGrid>
                <a:gridCol w="2194413">
                  <a:extLst>
                    <a:ext uri="{9D8B030D-6E8A-4147-A177-3AD203B41FA5}">
                      <a16:colId xmlns:a16="http://schemas.microsoft.com/office/drawing/2014/main" val="1110380279"/>
                    </a:ext>
                  </a:extLst>
                </a:gridCol>
                <a:gridCol w="2929075">
                  <a:extLst>
                    <a:ext uri="{9D8B030D-6E8A-4147-A177-3AD203B41FA5}">
                      <a16:colId xmlns:a16="http://schemas.microsoft.com/office/drawing/2014/main" val="2022484417"/>
                    </a:ext>
                  </a:extLst>
                </a:gridCol>
                <a:gridCol w="2802334">
                  <a:extLst>
                    <a:ext uri="{9D8B030D-6E8A-4147-A177-3AD203B41FA5}">
                      <a16:colId xmlns:a16="http://schemas.microsoft.com/office/drawing/2014/main" val="3179900609"/>
                    </a:ext>
                  </a:extLst>
                </a:gridCol>
                <a:gridCol w="3046978">
                  <a:extLst>
                    <a:ext uri="{9D8B030D-6E8A-4147-A177-3AD203B41FA5}">
                      <a16:colId xmlns:a16="http://schemas.microsoft.com/office/drawing/2014/main" val="3933689959"/>
                    </a:ext>
                  </a:extLst>
                </a:gridCol>
              </a:tblGrid>
              <a:tr h="223520">
                <a:tc>
                  <a:txBody>
                    <a:bodyPr/>
                    <a:lstStyle/>
                    <a:p>
                      <a:pPr algn="ctr">
                        <a:lnSpc>
                          <a:spcPct val="107000"/>
                        </a:lnSpc>
                        <a:spcAft>
                          <a:spcPts val="0"/>
                        </a:spcAft>
                      </a:pPr>
                      <a:endParaRPr lang="en-GB" sz="1400" dirty="0">
                        <a:effectLst/>
                        <a:latin typeface="Arial"/>
                        <a:cs typeface="Arial"/>
                      </a:endParaRPr>
                    </a:p>
                  </a:txBody>
                  <a:tcPr marL="21355" marR="21355" marT="0" marB="0"/>
                </a:tc>
                <a:tc>
                  <a:txBody>
                    <a:bodyPr/>
                    <a:lstStyle/>
                    <a:p>
                      <a:pPr algn="ctr">
                        <a:lnSpc>
                          <a:spcPct val="107000"/>
                        </a:lnSpc>
                        <a:spcAft>
                          <a:spcPts val="0"/>
                        </a:spcAft>
                      </a:pPr>
                      <a:r>
                        <a:rPr lang="en-GB" sz="1400">
                          <a:effectLst/>
                          <a:latin typeface="Arial"/>
                          <a:cs typeface="Arial"/>
                        </a:rPr>
                        <a:t>Autumn </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Spring</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21355" marR="21355" marT="0" marB="0"/>
                </a:tc>
                <a:tc>
                  <a:txBody>
                    <a:bodyPr/>
                    <a:lstStyle/>
                    <a:p>
                      <a:pPr algn="ctr">
                        <a:lnSpc>
                          <a:spcPct val="107000"/>
                        </a:lnSpc>
                        <a:spcAft>
                          <a:spcPts val="0"/>
                        </a:spcAft>
                      </a:pPr>
                      <a:r>
                        <a:rPr lang="en-GB" sz="1400">
                          <a:effectLst/>
                          <a:latin typeface="Arial"/>
                          <a:cs typeface="Arial"/>
                        </a:rPr>
                        <a:t>Summer</a:t>
                      </a:r>
                      <a:endParaRPr lang="en-GB" sz="1400" dirty="0">
                        <a:effectLst/>
                        <a:latin typeface="Arial"/>
                        <a:cs typeface="Arial"/>
                      </a:endParaRPr>
                    </a:p>
                  </a:txBody>
                  <a:tcPr marL="21355" marR="21355" marT="0" marB="0"/>
                </a:tc>
                <a:extLst>
                  <a:ext uri="{0D108BD9-81ED-4DB2-BD59-A6C34878D82A}">
                    <a16:rowId xmlns:a16="http://schemas.microsoft.com/office/drawing/2014/main" val="1685790611"/>
                  </a:ext>
                </a:extLst>
              </a:tr>
              <a:tr h="1544320">
                <a:tc>
                  <a:txBody>
                    <a:bodyPr/>
                    <a:lstStyle/>
                    <a:p>
                      <a:pPr marL="0" marR="0" lvl="0" indent="0" algn="l" rtl="0" eaLnBrk="1" fontAlgn="auto" latinLnBrk="0" hangingPunct="1">
                        <a:lnSpc>
                          <a:spcPct val="107000"/>
                        </a:lnSpc>
                        <a:spcBef>
                          <a:spcPts val="0"/>
                        </a:spcBef>
                        <a:spcAft>
                          <a:spcPts val="0"/>
                        </a:spcAft>
                        <a:buClrTx/>
                        <a:buSzTx/>
                        <a:buFont typeface="Symbol" panose="05050102010706020507" pitchFamily="18" charset="2"/>
                        <a:buNone/>
                      </a:pPr>
                      <a:r>
                        <a:rPr lang="en-GB" sz="1800" b="0" i="0" u="none" strike="noStrike" kern="1200" baseline="0">
                          <a:solidFill>
                            <a:schemeClr val="lt1"/>
                          </a:solidFill>
                          <a:latin typeface="+mn-lt"/>
                          <a:ea typeface="+mn-ea"/>
                          <a:cs typeface="+mn-cs"/>
                        </a:rPr>
                        <a:t>Year 5</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Food</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Celebrating culture and seasonality (including cooking and nutrition requirements for KS2)</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Ginger biscuits for an advent calendar</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Electrical systems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Monitoring and control</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Alarming Vehicles</a:t>
                      </a:r>
                      <a:endParaRPr lang="en-GB"/>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rPr>
                        <a:t>Aspect of DT: Structures</a:t>
                      </a:r>
                      <a:endParaRPr lang="en-US"/>
                    </a:p>
                    <a:p>
                      <a:pPr lvl="0" algn="l">
                        <a:lnSpc>
                          <a:spcPct val="100000"/>
                        </a:lnSpc>
                        <a:spcBef>
                          <a:spcPts val="0"/>
                        </a:spcBef>
                        <a:spcAft>
                          <a:spcPts val="0"/>
                        </a:spcAft>
                        <a:buNone/>
                      </a:pPr>
                      <a:r>
                        <a:rPr lang="en-GB" sz="1400" b="1" i="0" u="none" strike="noStrike" kern="1200" baseline="0" noProof="0">
                          <a:solidFill>
                            <a:schemeClr val="dk1"/>
                          </a:solidFill>
                        </a:rPr>
                        <a:t>Focus:</a:t>
                      </a:r>
                      <a:r>
                        <a:rPr lang="en-GB" sz="1400" b="0" i="0" u="none" strike="noStrike" kern="1200" baseline="0" noProof="0">
                          <a:solidFill>
                            <a:schemeClr val="dk1"/>
                          </a:solidFill>
                        </a:rPr>
                        <a:t> Frame structures</a:t>
                      </a:r>
                      <a:endParaRPr lang="en-GB"/>
                    </a:p>
                    <a:p>
                      <a:pPr lvl="0" algn="l">
                        <a:lnSpc>
                          <a:spcPct val="100000"/>
                        </a:lnSpc>
                        <a:spcBef>
                          <a:spcPts val="0"/>
                        </a:spcBef>
                        <a:spcAft>
                          <a:spcPts val="0"/>
                        </a:spcAft>
                        <a:buNone/>
                      </a:pPr>
                      <a:r>
                        <a:rPr lang="en-GB" sz="1400" b="0" i="0" u="none" strike="noStrike" kern="1200" baseline="0" noProof="0">
                          <a:solidFill>
                            <a:schemeClr val="dk1"/>
                          </a:solidFill>
                        </a:rPr>
                        <a:t>Bird Hide</a:t>
                      </a:r>
                      <a:endParaRPr lang="en-GB"/>
                    </a:p>
                    <a:p>
                      <a:pPr lvl="0" algn="l">
                        <a:lnSpc>
                          <a:spcPct val="100000"/>
                        </a:lnSpc>
                        <a:spcBef>
                          <a:spcPts val="0"/>
                        </a:spcBef>
                        <a:spcAft>
                          <a:spcPts val="0"/>
                        </a:spcAft>
                        <a:buNone/>
                      </a:pPr>
                      <a:endParaRPr lang="en-GB" sz="1400" b="1" i="0" u="none" strike="noStrike" kern="1200" baseline="0" noProof="0" dirty="0">
                        <a:solidFill>
                          <a:schemeClr val="dk1"/>
                        </a:solidFill>
                        <a:latin typeface="Century Gothic"/>
                      </a:endParaRPr>
                    </a:p>
                  </a:txBody>
                  <a:tcPr marL="21355" marR="21355" marT="0" marB="0"/>
                </a:tc>
                <a:extLst>
                  <a:ext uri="{0D108BD9-81ED-4DB2-BD59-A6C34878D82A}">
                    <a16:rowId xmlns:a16="http://schemas.microsoft.com/office/drawing/2014/main" val="1805064993"/>
                  </a:ext>
                </a:extLst>
              </a:tr>
              <a:tr h="1443003">
                <a:tc>
                  <a:txBody>
                    <a:bodyPr/>
                    <a:lstStyle/>
                    <a:p>
                      <a:pPr marL="0" lvl="0" indent="0" algn="l">
                        <a:lnSpc>
                          <a:spcPct val="107000"/>
                        </a:lnSpc>
                        <a:spcBef>
                          <a:spcPts val="0"/>
                        </a:spcBef>
                        <a:spcAft>
                          <a:spcPts val="0"/>
                        </a:spcAft>
                        <a:buNone/>
                      </a:pPr>
                      <a:r>
                        <a:rPr lang="en-GB" sz="1800" b="0" i="0" u="none" strike="noStrike" kern="1200" baseline="0">
                          <a:solidFill>
                            <a:schemeClr val="lt1"/>
                          </a:solidFill>
                          <a:latin typeface="+mn-lt"/>
                          <a:ea typeface="+mn-ea"/>
                          <a:cs typeface="+mn-cs"/>
                        </a:rPr>
                        <a:t>Year 6</a:t>
                      </a:r>
                      <a:endParaRPr lang="en-GB" sz="1800" b="0" i="0" u="none" strike="noStrike" kern="1200" baseline="0" dirty="0">
                        <a:solidFill>
                          <a:schemeClr val="lt1"/>
                        </a:solidFill>
                        <a:latin typeface="+mn-lt"/>
                        <a:ea typeface="+mn-ea"/>
                        <a:cs typeface="+mn-cs"/>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Food</a:t>
                      </a:r>
                      <a:endParaRPr lang="en-US"/>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Celebrating culture and seasonality (including cooking and nutrition requirements for KS2)</a:t>
                      </a:r>
                      <a:endParaRPr lang="en-GB"/>
                    </a:p>
                    <a:p>
                      <a:pPr lvl="0" algn="l">
                        <a:lnSpc>
                          <a:spcPct val="100000"/>
                        </a:lnSpc>
                        <a:spcBef>
                          <a:spcPts val="0"/>
                        </a:spcBef>
                        <a:spcAft>
                          <a:spcPts val="0"/>
                        </a:spcAft>
                        <a:buNone/>
                      </a:pPr>
                      <a:r>
                        <a:rPr lang="en-GB" sz="1400" b="0" i="0" u="none" strike="noStrike" kern="1200" baseline="0" noProof="0">
                          <a:solidFill>
                            <a:schemeClr val="dk1"/>
                          </a:solidFill>
                          <a:latin typeface="Century Gothic"/>
                        </a:rPr>
                        <a:t>Bread </a:t>
                      </a:r>
                      <a:endParaRPr lang="en-GB"/>
                    </a:p>
                    <a:p>
                      <a:pPr lvl="0" algn="l">
                        <a:lnSpc>
                          <a:spcPct val="100000"/>
                        </a:lnSpc>
                        <a:spcBef>
                          <a:spcPts val="0"/>
                        </a:spcBef>
                        <a:spcAft>
                          <a:spcPts val="0"/>
                        </a:spcAft>
                        <a:buNone/>
                      </a:pPr>
                      <a:endParaRPr lang="en-GB" sz="1400" b="1" i="0" u="none" strike="noStrike" kern="1200" baseline="0" noProof="0" dirty="0">
                        <a:solidFill>
                          <a:schemeClr val="dk1"/>
                        </a:solidFill>
                      </a:endParaRPr>
                    </a:p>
                  </a:txBody>
                  <a:tcPr marL="21355" marR="21355" marT="0" marB="0"/>
                </a:tc>
                <a:tc>
                  <a:txBody>
                    <a:bodyPr/>
                    <a:lstStyle/>
                    <a:p>
                      <a:pPr lvl="0" algn="l">
                        <a:lnSpc>
                          <a:spcPct val="100000"/>
                        </a:lnSpc>
                        <a:spcBef>
                          <a:spcPts val="0"/>
                        </a:spcBef>
                        <a:spcAft>
                          <a:spcPts val="0"/>
                        </a:spcAft>
                        <a:buNone/>
                      </a:pPr>
                      <a:r>
                        <a:rPr lang="en-GB" sz="1400" b="1" i="0" u="none" strike="noStrike" kern="1200" baseline="0" noProof="0">
                          <a:solidFill>
                            <a:schemeClr val="dk1"/>
                          </a:solidFill>
                          <a:latin typeface="Century Gothic"/>
                        </a:rPr>
                        <a:t>Aspect of DT: Textiles</a:t>
                      </a:r>
                      <a:endParaRPr lang="en-US"/>
                    </a:p>
                    <a:p>
                      <a:pPr lvl="0" algn="l">
                        <a:lnSpc>
                          <a:spcPct val="100000"/>
                        </a:lnSpc>
                        <a:spcBef>
                          <a:spcPts val="0"/>
                        </a:spcBef>
                        <a:spcAft>
                          <a:spcPts val="0"/>
                        </a:spcAft>
                        <a:buNone/>
                      </a:pPr>
                      <a:r>
                        <a:rPr lang="en-GB" sz="1400" b="1" i="0" u="none" strike="noStrike" kern="1200" baseline="0" noProof="0">
                          <a:solidFill>
                            <a:schemeClr val="dk1"/>
                          </a:solidFill>
                          <a:latin typeface="Century Gothic"/>
                        </a:rPr>
                        <a:t>Focus:</a:t>
                      </a:r>
                      <a:r>
                        <a:rPr lang="en-GB" sz="1400" b="0" i="0" u="none" strike="noStrike" kern="1200" baseline="0" noProof="0">
                          <a:solidFill>
                            <a:schemeClr val="dk1"/>
                          </a:solidFill>
                          <a:latin typeface="Century Gothic"/>
                        </a:rPr>
                        <a:t> Using computer-aided design in textiles</a:t>
                      </a:r>
                      <a:endParaRPr lang="en-GB"/>
                    </a:p>
                    <a:p>
                      <a:pPr lvl="0" algn="l">
                        <a:lnSpc>
                          <a:spcPct val="100000"/>
                        </a:lnSpc>
                        <a:spcBef>
                          <a:spcPts val="0"/>
                        </a:spcBef>
                        <a:spcAft>
                          <a:spcPts val="0"/>
                        </a:spcAft>
                        <a:buNone/>
                      </a:pPr>
                      <a:r>
                        <a:rPr lang="en-GB" sz="1100" b="0" i="0" u="none" strike="noStrike" kern="1200" baseline="0" noProof="0">
                          <a:solidFill>
                            <a:schemeClr val="dk1"/>
                          </a:solidFill>
                          <a:latin typeface="Calibri"/>
                          <a:ea typeface="Calibri"/>
                          <a:cs typeface="Calibri"/>
                        </a:rPr>
                        <a:t>Designer Bags</a:t>
                      </a:r>
                      <a:endParaRPr lang="en-GB"/>
                    </a:p>
                  </a:txBody>
                  <a:tcPr marL="21355" marR="21355" marT="0" marB="0"/>
                </a:tc>
                <a:tc>
                  <a:txBody>
                    <a:bodyPr/>
                    <a:lstStyle/>
                    <a:p>
                      <a:pPr lvl="0" algn="l">
                        <a:lnSpc>
                          <a:spcPct val="100000"/>
                        </a:lnSpc>
                        <a:spcBef>
                          <a:spcPts val="0"/>
                        </a:spcBef>
                        <a:spcAft>
                          <a:spcPts val="0"/>
                        </a:spcAft>
                        <a:buNone/>
                      </a:pPr>
                      <a:r>
                        <a:rPr lang="en-GB" sz="1400" b="0" i="0" u="none" strike="noStrike" kern="1200" baseline="0" noProof="0" dirty="0">
                          <a:solidFill>
                            <a:schemeClr val="dk1"/>
                          </a:solidFill>
                          <a:latin typeface="Century Gothic"/>
                        </a:rPr>
                        <a:t> </a:t>
                      </a:r>
                      <a:r>
                        <a:rPr lang="en-GB" sz="1400" b="1" i="0" u="none" strike="noStrike" kern="1200" baseline="0" noProof="0">
                          <a:solidFill>
                            <a:schemeClr val="dk1"/>
                          </a:solidFill>
                          <a:latin typeface="Century Gothic"/>
                        </a:rPr>
                        <a:t>Aspect of DT: Mechanical systems</a:t>
                      </a:r>
                      <a:endParaRPr lang="en-US"/>
                    </a:p>
                    <a:p>
                      <a:pPr lvl="0" algn="l">
                        <a:lnSpc>
                          <a:spcPct val="100000"/>
                        </a:lnSpc>
                        <a:spcBef>
                          <a:spcPts val="0"/>
                        </a:spcBef>
                        <a:spcAft>
                          <a:spcPts val="0"/>
                        </a:spcAft>
                        <a:buNone/>
                      </a:pPr>
                      <a:r>
                        <a:rPr lang="en-GB" sz="1400" b="1" i="0" u="none" strike="noStrike" kern="1200" baseline="0" noProof="0" dirty="0">
                          <a:solidFill>
                            <a:schemeClr val="dk1"/>
                          </a:solidFill>
                          <a:latin typeface="Century Gothic"/>
                        </a:rPr>
                        <a:t>Focus:</a:t>
                      </a:r>
                      <a:r>
                        <a:rPr lang="en-GB" sz="1400" b="0" i="0" u="none" strike="noStrike" kern="1200" baseline="0" noProof="0" dirty="0">
                          <a:solidFill>
                            <a:schemeClr val="dk1"/>
                          </a:solidFill>
                          <a:latin typeface="Century Gothic"/>
                        </a:rPr>
                        <a:t> Cams, Pulleys and Gears </a:t>
                      </a:r>
                      <a:endParaRPr lang="en-GB" dirty="0"/>
                    </a:p>
                    <a:p>
                      <a:pPr lvl="0" algn="l">
                        <a:lnSpc>
                          <a:spcPct val="100000"/>
                        </a:lnSpc>
                        <a:spcBef>
                          <a:spcPts val="0"/>
                        </a:spcBef>
                        <a:spcAft>
                          <a:spcPts val="0"/>
                        </a:spcAft>
                        <a:buNone/>
                      </a:pPr>
                      <a:r>
                        <a:rPr lang="en-GB" sz="1400" b="0" i="0" u="none" strike="noStrike" kern="1200" baseline="0" noProof="0">
                          <a:solidFill>
                            <a:schemeClr val="dk1"/>
                          </a:solidFill>
                          <a:latin typeface="Century Gothic"/>
                        </a:rPr>
                        <a:t>Mechanisms with a message</a:t>
                      </a:r>
                      <a:endParaRPr lang="en-GB"/>
                    </a:p>
                    <a:p>
                      <a:pPr lvl="0" algn="l">
                        <a:lnSpc>
                          <a:spcPct val="100000"/>
                        </a:lnSpc>
                        <a:spcBef>
                          <a:spcPts val="0"/>
                        </a:spcBef>
                        <a:spcAft>
                          <a:spcPts val="0"/>
                        </a:spcAft>
                        <a:buNone/>
                      </a:pPr>
                      <a:endParaRPr lang="en-GB" sz="1400" b="1" i="0" u="none" strike="noStrike" kern="1200" baseline="0" noProof="0" dirty="0">
                        <a:solidFill>
                          <a:schemeClr val="dk1"/>
                        </a:solidFill>
                      </a:endParaRPr>
                    </a:p>
                  </a:txBody>
                  <a:tcPr marL="21355" marR="21355" marT="0" marB="0"/>
                </a:tc>
                <a:extLst>
                  <a:ext uri="{0D108BD9-81ED-4DB2-BD59-A6C34878D82A}">
                    <a16:rowId xmlns:a16="http://schemas.microsoft.com/office/drawing/2014/main" val="2223172834"/>
                  </a:ext>
                </a:extLst>
              </a:tr>
            </a:tbl>
          </a:graphicData>
        </a:graphic>
      </p:graphicFrame>
    </p:spTree>
    <p:extLst>
      <p:ext uri="{BB962C8B-B14F-4D97-AF65-F5344CB8AC3E}">
        <p14:creationId xmlns:p14="http://schemas.microsoft.com/office/powerpoint/2010/main" val="3878684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7"/>
            <a:ext cx="8761413" cy="1067783"/>
          </a:xfrm>
        </p:spPr>
        <p:txBody>
          <a:bodyPr/>
          <a:lstStyle/>
          <a:p>
            <a:r>
              <a:rPr lang="en-GB" sz="2400" b="1" dirty="0"/>
              <a:t>Progression in Design and Technology</a:t>
            </a:r>
            <a:br>
              <a:rPr lang="en-GB" sz="2400" b="1" dirty="0"/>
            </a:br>
            <a:r>
              <a:rPr lang="en-GB" sz="2400" b="1" dirty="0"/>
              <a:t>Progression of Skills –Design, Make, Evaluate and Improve</a:t>
            </a:r>
          </a:p>
        </p:txBody>
      </p:sp>
      <p:sp>
        <p:nvSpPr>
          <p:cNvPr id="3" name="Content Placeholder 2"/>
          <p:cNvSpPr>
            <a:spLocks noGrp="1"/>
          </p:cNvSpPr>
          <p:nvPr>
            <p:ph idx="1"/>
          </p:nvPr>
        </p:nvSpPr>
        <p:spPr>
          <a:xfrm>
            <a:off x="829340" y="2169041"/>
            <a:ext cx="10419907" cy="4221125"/>
          </a:xfrm>
        </p:spPr>
        <p:txBody>
          <a:bodyPr vert="horz" lIns="91440" tIns="45720" rIns="91440" bIns="45720" rtlCol="0" anchor="t">
            <a:normAutofit fontScale="85000" lnSpcReduction="20000"/>
          </a:bodyPr>
          <a:lstStyle/>
          <a:p>
            <a:r>
              <a:rPr lang="en-GB" sz="1200" b="1" dirty="0"/>
              <a:t>Threshold Concept: </a:t>
            </a:r>
          </a:p>
          <a:p>
            <a:r>
              <a:rPr lang="en-GB" sz="1200" dirty="0"/>
              <a:t>This concept involves developing the process of design thinking and seeing design as a process 	</a:t>
            </a:r>
          </a:p>
          <a:p>
            <a:pPr marL="0" indent="0">
              <a:buNone/>
            </a:pPr>
            <a:r>
              <a:rPr lang="en-GB" sz="1200" b="1" dirty="0"/>
              <a:t>       Key Stage One </a:t>
            </a:r>
          </a:p>
          <a:p>
            <a:r>
              <a:rPr lang="en-GB" sz="1200" dirty="0"/>
              <a:t>	Design products that have a clear purpose and an intended user. </a:t>
            </a:r>
          </a:p>
          <a:p>
            <a:r>
              <a:rPr lang="en-GB" sz="1200" dirty="0"/>
              <a:t> Make products, refining the design as work progresses. </a:t>
            </a:r>
          </a:p>
          <a:p>
            <a:r>
              <a:rPr lang="en-GB" sz="1200"/>
              <a:t>Use software to design. 	</a:t>
            </a:r>
          </a:p>
          <a:p>
            <a:r>
              <a:rPr lang="en-GB" sz="1200" dirty="0"/>
              <a:t> </a:t>
            </a:r>
            <a:r>
              <a:rPr lang="en-GB" sz="1200" b="1" dirty="0"/>
              <a:t>Lower Key Stage Two </a:t>
            </a:r>
          </a:p>
          <a:p>
            <a:r>
              <a:rPr lang="en-GB" sz="1200" dirty="0"/>
              <a:t>Design with purpose by identifying opportunities to design. </a:t>
            </a:r>
          </a:p>
          <a:p>
            <a:r>
              <a:rPr lang="en-GB" sz="1200"/>
              <a:t>Make products by working efficiently (such as by carefully selecting materials). </a:t>
            </a:r>
          </a:p>
          <a:p>
            <a:r>
              <a:rPr lang="en-GB" sz="1200"/>
              <a:t>Refine work and techniques as work progresses, continually evaluating the product design. </a:t>
            </a:r>
          </a:p>
          <a:p>
            <a:r>
              <a:rPr lang="en-GB" sz="1200" dirty="0"/>
              <a:t> Use software to design and represent product designs. 	</a:t>
            </a:r>
            <a:endParaRPr lang="en-GB"/>
          </a:p>
          <a:p>
            <a:pPr marL="0" indent="0">
              <a:buNone/>
            </a:pPr>
            <a:r>
              <a:rPr lang="en-GB" sz="1200" b="1" dirty="0"/>
              <a:t>Upper Key Stage Two </a:t>
            </a:r>
            <a:r>
              <a:rPr lang="en-GB" sz="1200" dirty="0"/>
              <a:t>	</a:t>
            </a:r>
          </a:p>
          <a:p>
            <a:r>
              <a:rPr lang="en-GB" sz="1300" dirty="0"/>
              <a:t>  Design with the user in mind, motivated by the service a product will offer (rather than simply for profit). </a:t>
            </a:r>
          </a:p>
          <a:p>
            <a:r>
              <a:rPr lang="en-GB" sz="1300" dirty="0"/>
              <a:t> Make products through stages of prototypes, making continual refinements. </a:t>
            </a:r>
          </a:p>
          <a:p>
            <a:r>
              <a:rPr lang="en-GB" sz="1300" dirty="0"/>
              <a:t> Ensure products have a high quality finish, using art skills where appropriate. </a:t>
            </a:r>
          </a:p>
          <a:p>
            <a:r>
              <a:rPr lang="en-GB" sz="1300" dirty="0"/>
              <a:t> Use prototypes, cross-sectional diagrams and computer aided designs to represent designs. 	</a:t>
            </a:r>
          </a:p>
          <a:p>
            <a:pPr marL="0" indent="0">
              <a:buNone/>
            </a:pPr>
            <a:endParaRPr lang="en-GB" sz="1300" dirty="0"/>
          </a:p>
          <a:p>
            <a:pPr marL="0" indent="0">
              <a:buNone/>
            </a:pPr>
            <a:endParaRPr lang="en-GB" sz="1200" dirty="0"/>
          </a:p>
          <a:p>
            <a:pPr marL="0" indent="0">
              <a:buNone/>
            </a:pPr>
            <a:endParaRPr lang="en-GB" sz="1200" dirty="0"/>
          </a:p>
        </p:txBody>
      </p:sp>
    </p:spTree>
    <p:extLst>
      <p:ext uri="{BB962C8B-B14F-4D97-AF65-F5344CB8AC3E}">
        <p14:creationId xmlns:p14="http://schemas.microsoft.com/office/powerpoint/2010/main" val="3497336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Equality of Provision and Inclusion </a:t>
            </a:r>
          </a:p>
        </p:txBody>
      </p:sp>
      <p:sp>
        <p:nvSpPr>
          <p:cNvPr id="3" name="Content Placeholder 2"/>
          <p:cNvSpPr>
            <a:spLocks noGrp="1"/>
          </p:cNvSpPr>
          <p:nvPr>
            <p:ph idx="1"/>
          </p:nvPr>
        </p:nvSpPr>
        <p:spPr>
          <a:xfrm>
            <a:off x="470264" y="2603500"/>
            <a:ext cx="11064240" cy="3416300"/>
          </a:xfrm>
        </p:spPr>
        <p:txBody>
          <a:bodyPr>
            <a:noAutofit/>
          </a:bodyPr>
          <a:lstStyle/>
          <a:p>
            <a:pPr marL="0" indent="0">
              <a:buNone/>
            </a:pPr>
            <a:r>
              <a:rPr lang="en-GB" sz="2000" dirty="0">
                <a:latin typeface="Arial" panose="020B0604020202020204" pitchFamily="34" charset="0"/>
                <a:cs typeface="Arial" panose="020B0604020202020204" pitchFamily="34" charset="0"/>
              </a:rPr>
              <a:t>Teachers ensure that the classroom is an inclusive environment in which pupils feel all contributions are valued and positive steps are taken to allow all pupils to participate. Teaching is responsive to pupil’s different learning styles and takes account of their experiences and starting points, in order to engage all pupils. Pupil grouping in the classroom is planned and varied. Teaching styles include collaborative learning so that pupils appreciate the value of working together. All pupils are encouraged to question, discuss and collaborate in problem solving tasks. Teachers challenge stereotypes and foster pupil’s critical awareness and concepts of fairness, enabling them to detect bias and challenge inequalities. Resources and displays reflect the experience and backgrounds of pupils, promote diversity and challenge stereotypes across the curriculum. They are reviewed regularly to ensure that they reflect the inclusive ethos of the school.</a:t>
            </a:r>
          </a:p>
        </p:txBody>
      </p:sp>
    </p:spTree>
    <p:extLst>
      <p:ext uri="{BB962C8B-B14F-4D97-AF65-F5344CB8AC3E}">
        <p14:creationId xmlns:p14="http://schemas.microsoft.com/office/powerpoint/2010/main" val="2825613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Equality of Provision and Inclusion </a:t>
            </a:r>
          </a:p>
        </p:txBody>
      </p:sp>
      <p:sp>
        <p:nvSpPr>
          <p:cNvPr id="3" name="Content Placeholder 2"/>
          <p:cNvSpPr>
            <a:spLocks noGrp="1"/>
          </p:cNvSpPr>
          <p:nvPr>
            <p:ph idx="1"/>
          </p:nvPr>
        </p:nvSpPr>
        <p:spPr>
          <a:xfrm>
            <a:off x="496389" y="2368368"/>
            <a:ext cx="11064240" cy="1563551"/>
          </a:xfrm>
        </p:spPr>
        <p:txBody>
          <a:bodyPr>
            <a:noAutofit/>
          </a:bodyPr>
          <a:lstStyle/>
          <a:p>
            <a:pPr marL="0" indent="0">
              <a:buNone/>
            </a:pPr>
            <a:r>
              <a:rPr lang="en-GB" sz="1400" dirty="0">
                <a:latin typeface="Arial" panose="020B0604020202020204" pitchFamily="34" charset="0"/>
                <a:cs typeface="Arial" panose="020B0604020202020204" pitchFamily="34" charset="0"/>
              </a:rPr>
              <a:t>The curriculum at our school is planned, organised and taught in ways which are compatible with the Equality Act 2010 and school’s Equal Opportunities Policy. As a school we will take reasonable and necessary steps to ensure that all children can access a broad and balanced curriculum. This includes ensuring that the environment is accessible as well as lesson content. In some instances, we may consult with external agencies for advice to meet the needs of some children to ensure that they are able to participate in all lessons across the curriculum. A wide variety of strategies are used to ensure that teaching meets the needs of different groups of pupils including those that are more-able, those identified with special educational needs, and those from different ethnic or gender groups. These include: </a:t>
            </a:r>
          </a:p>
        </p:txBody>
      </p:sp>
      <p:graphicFrame>
        <p:nvGraphicFramePr>
          <p:cNvPr id="4" name="Table 3"/>
          <p:cNvGraphicFramePr>
            <a:graphicFrameLocks noGrp="1"/>
          </p:cNvGraphicFramePr>
          <p:nvPr/>
        </p:nvGraphicFramePr>
        <p:xfrm>
          <a:off x="391886" y="3931919"/>
          <a:ext cx="11286307" cy="2438400"/>
        </p:xfrm>
        <a:graphic>
          <a:graphicData uri="http://schemas.openxmlformats.org/drawingml/2006/table">
            <a:tbl>
              <a:tblPr firstRow="1" bandRow="1">
                <a:tableStyleId>{5C22544A-7EE6-4342-B048-85BDC9FD1C3A}</a:tableStyleId>
              </a:tblPr>
              <a:tblGrid>
                <a:gridCol w="3137398">
                  <a:extLst>
                    <a:ext uri="{9D8B030D-6E8A-4147-A177-3AD203B41FA5}">
                      <a16:colId xmlns:a16="http://schemas.microsoft.com/office/drawing/2014/main" val="966657939"/>
                    </a:ext>
                  </a:extLst>
                </a:gridCol>
                <a:gridCol w="4386807">
                  <a:extLst>
                    <a:ext uri="{9D8B030D-6E8A-4147-A177-3AD203B41FA5}">
                      <a16:colId xmlns:a16="http://schemas.microsoft.com/office/drawing/2014/main" val="2729271711"/>
                    </a:ext>
                  </a:extLst>
                </a:gridCol>
                <a:gridCol w="3762102">
                  <a:extLst>
                    <a:ext uri="{9D8B030D-6E8A-4147-A177-3AD203B41FA5}">
                      <a16:colId xmlns:a16="http://schemas.microsoft.com/office/drawing/2014/main" val="297662791"/>
                    </a:ext>
                  </a:extLst>
                </a:gridCol>
              </a:tblGrid>
              <a:tr h="873156">
                <a:tc>
                  <a:txBody>
                    <a:bodyPr/>
                    <a:lstStyle/>
                    <a:p>
                      <a:r>
                        <a:rPr lang="en-GB" sz="1100" dirty="0">
                          <a:solidFill>
                            <a:schemeClr val="tx1"/>
                          </a:solidFill>
                          <a:latin typeface="Arial" panose="020B0604020202020204" pitchFamily="34" charset="0"/>
                          <a:cs typeface="Arial" panose="020B0604020202020204" pitchFamily="34" charset="0"/>
                        </a:rPr>
                        <a:t>Differentiating Lessons by: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Using a range of differentiated resources. Providing differentiated tasks where appropriate. Differentiating questions.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Using a range of groupings within the class to teach children and support them.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The amount of adult support that is given and adapting this as necessary.</a:t>
                      </a:r>
                    </a:p>
                  </a:txBody>
                  <a:tcPr>
                    <a:solidFill>
                      <a:schemeClr val="accent2">
                        <a:lumMod val="20000"/>
                        <a:lumOff val="80000"/>
                      </a:schemeClr>
                    </a:solidFill>
                  </a:tcPr>
                </a:tc>
                <a:tc>
                  <a:txBody>
                    <a:bodyPr/>
                    <a:lstStyle/>
                    <a:p>
                      <a:pPr marL="0" indent="0">
                        <a:buFont typeface="Arial" panose="020B0604020202020204" pitchFamily="34" charset="0"/>
                        <a:buNone/>
                      </a:pPr>
                      <a:r>
                        <a:rPr lang="en-GB" sz="1100" dirty="0">
                          <a:solidFill>
                            <a:schemeClr val="tx1"/>
                          </a:solidFill>
                          <a:latin typeface="Arial" panose="020B0604020202020204" pitchFamily="34" charset="0"/>
                          <a:cs typeface="Arial" panose="020B0604020202020204" pitchFamily="34" charset="0"/>
                        </a:rPr>
                        <a:t>Effective Lesson Planning and Management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Setting clear objectives that are understood by each pupil.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Presenting work in small achievable steps.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Planning varied activities that motivate pupils and providing alternative activities where needed.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Creating an atmosphere of encouragement and providing opportunities for pupils to achieve success.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Identifying the most suitable pace for each student in order to provide sufficient individual challenge whilst fostering enthusiasm and facilitating concentration.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Involving pupils in taking responsibility for their own learning and encouraging them to develop effective study skills.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Providing deepening activities for students. </a:t>
                      </a:r>
                    </a:p>
                  </a:txBody>
                  <a:tcPr>
                    <a:solidFill>
                      <a:schemeClr val="accent2">
                        <a:lumMod val="20000"/>
                        <a:lumOff val="80000"/>
                      </a:schemeClr>
                    </a:solidFill>
                  </a:tcPr>
                </a:tc>
                <a:tc>
                  <a:txBody>
                    <a:bodyPr/>
                    <a:lstStyle/>
                    <a:p>
                      <a:pPr marL="0" indent="0">
                        <a:buFont typeface="Arial" panose="020B0604020202020204" pitchFamily="34" charset="0"/>
                        <a:buNone/>
                      </a:pPr>
                      <a:r>
                        <a:rPr lang="en-GB" sz="1100" dirty="0">
                          <a:solidFill>
                            <a:schemeClr val="tx1"/>
                          </a:solidFill>
                          <a:latin typeface="Arial" panose="020B0604020202020204" pitchFamily="34" charset="0"/>
                          <a:cs typeface="Arial" panose="020B0604020202020204" pitchFamily="34" charset="0"/>
                        </a:rPr>
                        <a:t>The Appropriate Deployment of Resources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Analysing the suitability of resources and developing additional resources where necessary.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Ensuring that teaching assistants and support staff are effectively deployed.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Considering how specialist equipment, including I.T, can be of help and motivation to pupils.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Careful assessment and monitoring. Using pupil’s records and day to day achievements in music to support planning.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Carefully monitoring pupils’ progress to ensure that success is built upon. </a:t>
                      </a:r>
                    </a:p>
                    <a:p>
                      <a:pPr marL="171450" indent="-171450">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Providing regular feedback to pupils on progress and actively involve pupils in the assessment.</a:t>
                      </a:r>
                    </a:p>
                  </a:txBody>
                  <a:tcPr>
                    <a:solidFill>
                      <a:schemeClr val="accent2">
                        <a:lumMod val="20000"/>
                        <a:lumOff val="80000"/>
                      </a:schemeClr>
                    </a:solidFill>
                  </a:tcPr>
                </a:tc>
                <a:extLst>
                  <a:ext uri="{0D108BD9-81ED-4DB2-BD59-A6C34878D82A}">
                    <a16:rowId xmlns:a16="http://schemas.microsoft.com/office/drawing/2014/main" val="3016685834"/>
                  </a:ext>
                </a:extLst>
              </a:tr>
            </a:tbl>
          </a:graphicData>
        </a:graphic>
      </p:graphicFrame>
    </p:spTree>
    <p:extLst>
      <p:ext uri="{BB962C8B-B14F-4D97-AF65-F5344CB8AC3E}">
        <p14:creationId xmlns:p14="http://schemas.microsoft.com/office/powerpoint/2010/main" val="9117962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E94E03BDAAD142B8544BEDD6B0C519" ma:contentTypeVersion="17" ma:contentTypeDescription="Create a new document." ma:contentTypeScope="" ma:versionID="5ba1e158ca6a825f809f137a4fdab1cd">
  <xsd:schema xmlns:xsd="http://www.w3.org/2001/XMLSchema" xmlns:xs="http://www.w3.org/2001/XMLSchema" xmlns:p="http://schemas.microsoft.com/office/2006/metadata/properties" xmlns:ns2="9b70b09e-4f12-4ac2-88ed-98753741617f" xmlns:ns3="7a9ca912-0e43-4587-a56f-3826208f9635" targetNamespace="http://schemas.microsoft.com/office/2006/metadata/properties" ma:root="true" ma:fieldsID="a4cb9f81af7d3ba3d891907297681c10" ns2:_="" ns3:_="">
    <xsd:import namespace="9b70b09e-4f12-4ac2-88ed-98753741617f"/>
    <xsd:import namespace="7a9ca912-0e43-4587-a56f-3826208f963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70b09e-4f12-4ac2-88ed-9875374161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f704ec4-7335-4fcf-9ce0-0db5065496a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a9ca912-0e43-4587-a56f-3826208f963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aa9c6e9-8ed1-489e-b816-a79d679cd453}" ma:internalName="TaxCatchAll" ma:showField="CatchAllData" ma:web="7a9ca912-0e43-4587-a56f-3826208f963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b70b09e-4f12-4ac2-88ed-98753741617f">
      <Terms xmlns="http://schemas.microsoft.com/office/infopath/2007/PartnerControls"/>
    </lcf76f155ced4ddcb4097134ff3c332f>
    <TaxCatchAll xmlns="7a9ca912-0e43-4587-a56f-3826208f9635" xsi:nil="true"/>
  </documentManagement>
</p:properties>
</file>

<file path=customXml/itemProps1.xml><?xml version="1.0" encoding="utf-8"?>
<ds:datastoreItem xmlns:ds="http://schemas.openxmlformats.org/officeDocument/2006/customXml" ds:itemID="{B8F02D8D-C178-4C6A-B87D-A2ED29135480}">
  <ds:schemaRefs>
    <ds:schemaRef ds:uri="http://schemas.microsoft.com/sharepoint/v3/contenttype/forms"/>
  </ds:schemaRefs>
</ds:datastoreItem>
</file>

<file path=customXml/itemProps2.xml><?xml version="1.0" encoding="utf-8"?>
<ds:datastoreItem xmlns:ds="http://schemas.openxmlformats.org/officeDocument/2006/customXml" ds:itemID="{ED029D4D-B8CE-420D-854D-86B9D6AA3D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70b09e-4f12-4ac2-88ed-98753741617f"/>
    <ds:schemaRef ds:uri="7a9ca912-0e43-4587-a56f-3826208f9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9CC86A-5DCE-4945-ABD1-FE27F896D90A}">
  <ds:schemaRefs>
    <ds:schemaRef ds:uri="http://purl.org/dc/dcmitype/"/>
    <ds:schemaRef ds:uri="http://schemas.microsoft.com/office/2006/metadata/properties"/>
    <ds:schemaRef ds:uri="http://purl.org/dc/elements/1.1/"/>
    <ds:schemaRef ds:uri="7a9ca912-0e43-4587-a56f-3826208f9635"/>
    <ds:schemaRef ds:uri="http://www.w3.org/XML/1998/namespace"/>
    <ds:schemaRef ds:uri="9b70b09e-4f12-4ac2-88ed-98753741617f"/>
    <ds:schemaRef ds:uri="http://schemas.microsoft.com/office/2006/documentManagement/types"/>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Ion Boardroom</Template>
  <TotalTime>369</TotalTime>
  <Words>1840</Words>
  <Application>Microsoft Office PowerPoint</Application>
  <PresentationFormat>Widescreen</PresentationFormat>
  <Paragraphs>141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Ion Boardroom</vt:lpstr>
      <vt:lpstr>Withymoor Primary School Design TechnologyCurriculum </vt:lpstr>
      <vt:lpstr>Withymoor Primary School  Design Technology Subject Intent  </vt:lpstr>
      <vt:lpstr>Essential Characteristics  &amp; Key Concepts in Design Technology </vt:lpstr>
      <vt:lpstr>Design Technology Progression</vt:lpstr>
      <vt:lpstr>Design Technology Progression</vt:lpstr>
      <vt:lpstr>Design Technology Progression</vt:lpstr>
      <vt:lpstr>Design Technology Progression</vt:lpstr>
      <vt:lpstr>Design Technology Progression</vt:lpstr>
      <vt:lpstr>Design Technology Progression</vt:lpstr>
      <vt:lpstr>Design Technology Units</vt:lpstr>
      <vt:lpstr>Design Technology Units</vt:lpstr>
      <vt:lpstr>Design Technology Units</vt:lpstr>
      <vt:lpstr>Progression in Design and Technology Progression of Skills –Design, Make, Evaluate and Improve</vt:lpstr>
      <vt:lpstr>Equality of Provision and Inclusion </vt:lpstr>
      <vt:lpstr>Equality of Provision and Inclusion </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Withymoor Primary School Geography Curriculum</dc:title>
  <dc:creator>Mrs L. Barrett</dc:creator>
  <cp:lastModifiedBy>Mrs L Barrett</cp:lastModifiedBy>
  <cp:revision>102</cp:revision>
  <dcterms:created xsi:type="dcterms:W3CDTF">2021-07-02T09:15:29Z</dcterms:created>
  <dcterms:modified xsi:type="dcterms:W3CDTF">2026-05-21T16:47:20Z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0x0101000DE94E03BDAAD142B8544BEDD6B0C519</vt:lpwstr>
  </property>
  <property fmtid="{D5CDD505-2E9C-101B-9397-08002B2CF9AE}" pid="3" name="MediaServiceImageTags">
    <vt:lpwstr/>
  </property>
</Properties>
</file>